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332" r:id="rId4"/>
    <p:sldId id="310" r:id="rId5"/>
    <p:sldId id="311" r:id="rId6"/>
    <p:sldId id="312" r:id="rId7"/>
    <p:sldId id="333" r:id="rId8"/>
    <p:sldId id="324" r:id="rId9"/>
    <p:sldId id="328" r:id="rId10"/>
    <p:sldId id="340" r:id="rId11"/>
    <p:sldId id="342" r:id="rId12"/>
    <p:sldId id="274" r:id="rId13"/>
    <p:sldId id="341" r:id="rId14"/>
  </p:sldIdLst>
  <p:sldSz cx="12192000" cy="6858000"/>
  <p:notesSz cx="6950075" cy="9236075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FF74CA-27AC-4391-8E98-DDF51B0E780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7035809-544A-477D-B606-A8102A0F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1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3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56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33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a.aw/pages/veilige-school-pdf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a.aw/pages/veilige-school-pdf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2845595" y="1109340"/>
            <a:ext cx="7822295" cy="4901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1524002" y="1712878"/>
            <a:ext cx="9143999" cy="137858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1468"/>
            <a:ext cx="770702" cy="26571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524002" y="2094209"/>
            <a:ext cx="547925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altLang="ko-KR" sz="2400" b="1" dirty="0" smtClean="0">
                <a:solidFill>
                  <a:schemeClr val="bg1"/>
                </a:solidFill>
                <a:cs typeface="Arial" pitchFamily="34" charset="0"/>
              </a:rPr>
              <a:t>Presentatie </a:t>
            </a:r>
            <a:r>
              <a:rPr lang="nl-NL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Immerse</a:t>
            </a:r>
            <a:r>
              <a:rPr lang="nl-NL" altLang="ko-KR" sz="2400" b="1" dirty="0" smtClean="0">
                <a:solidFill>
                  <a:schemeClr val="bg1"/>
                </a:solidFill>
                <a:cs typeface="Arial" pitchFamily="34" charset="0"/>
              </a:rPr>
              <a:t> week </a:t>
            </a:r>
          </a:p>
          <a:p>
            <a:r>
              <a:rPr lang="nl-NL" altLang="ko-KR" sz="2400" b="1" dirty="0" smtClean="0">
                <a:solidFill>
                  <a:schemeClr val="bg1"/>
                </a:solidFill>
                <a:cs typeface="Arial" pitchFamily="34" charset="0"/>
              </a:rPr>
              <a:t>veilige school okt 2019</a:t>
            </a:r>
            <a:endParaRPr lang="nl-NL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42" y="94152"/>
            <a:ext cx="2729334" cy="1154718"/>
          </a:xfrm>
          <a:prstGeom prst="rect">
            <a:avLst/>
          </a:prstGeom>
        </p:spPr>
      </p:pic>
      <p:pic>
        <p:nvPicPr>
          <p:cNvPr id="7" name="Picture 6" descr="https://surveymonkey-assets.s3.amazonaws.com/survey/175504003/f164cbfa-5735-4f0c-a0ab-4c97f26f37f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2" y="60900"/>
            <a:ext cx="2643638" cy="1499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B7340-8C06-4FD6-8AC5-57BA049E0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99" y="2282524"/>
            <a:ext cx="3088728" cy="4356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31" y="566017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417096" y="818062"/>
            <a:ext cx="3250904" cy="51435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417096" y="-506410"/>
            <a:ext cx="3250904" cy="7417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ko-KR" sz="3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3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3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Informatie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onderzoeken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 op</a:t>
            </a:r>
            <a:r>
              <a:rPr lang="en-US" altLang="ko-KR" sz="4400" dirty="0" smtClean="0">
                <a:solidFill>
                  <a:schemeClr val="bg1"/>
                </a:solidFill>
                <a:cs typeface="Arial" pitchFamily="34" charset="0"/>
              </a:rPr>
              <a:t> ea.aw</a:t>
            </a:r>
          </a:p>
          <a:p>
            <a:pPr algn="ctr"/>
            <a:endParaRPr lang="en-US" altLang="ko-KR" sz="4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2000" dirty="0">
                <a:hlinkClick r:id="rId2"/>
              </a:rPr>
              <a:t>http://www.ea.aw/pages</a:t>
            </a:r>
            <a:r>
              <a:rPr lang="en-US" sz="2000" dirty="0" smtClean="0">
                <a:hlinkClick r:id="rId2"/>
              </a:rPr>
              <a:t>/</a:t>
            </a:r>
          </a:p>
          <a:p>
            <a:pPr algn="ctr"/>
            <a:r>
              <a:rPr lang="en-US" sz="2000" dirty="0" err="1" smtClean="0">
                <a:hlinkClick r:id="rId2"/>
              </a:rPr>
              <a:t>veilige</a:t>
            </a:r>
            <a:r>
              <a:rPr lang="en-US" sz="2000" dirty="0" smtClean="0">
                <a:hlinkClick r:id="rId2"/>
              </a:rPr>
              <a:t>-school-pdf</a:t>
            </a:r>
            <a:r>
              <a:rPr lang="en-US" sz="2000" dirty="0">
                <a:hlinkClick r:id="rId2"/>
              </a:rPr>
              <a:t>/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altLang="ko-KR" sz="4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4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4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81" y="4704207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2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6254416" y="915439"/>
            <a:ext cx="4572000" cy="51435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103120" y="2389407"/>
            <a:ext cx="4455622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dirty="0" smtClean="0">
                <a:solidFill>
                  <a:schemeClr val="bg1"/>
                </a:solidFill>
                <a:cs typeface="Arial" pitchFamily="34" charset="0"/>
              </a:rPr>
              <a:t>             </a:t>
            </a:r>
            <a:r>
              <a:rPr lang="en-US" altLang="ko-KR" sz="4050" dirty="0" err="1" smtClean="0">
                <a:solidFill>
                  <a:schemeClr val="bg1"/>
                </a:solidFill>
                <a:cs typeface="Arial" pitchFamily="34" charset="0"/>
              </a:rPr>
              <a:t>Inhoud</a:t>
            </a:r>
            <a:r>
              <a:rPr lang="en-US" altLang="ko-KR" sz="4050" dirty="0" smtClean="0">
                <a:solidFill>
                  <a:schemeClr val="bg1"/>
                </a:solidFill>
                <a:cs typeface="Arial" pitchFamily="34" charset="0"/>
              </a:rPr>
              <a:t>    </a:t>
            </a:r>
            <a:endParaRPr lang="ko-KR" altLang="en-US" sz="40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B3717-B43B-4563-B085-3715CBD058DC}"/>
              </a:ext>
            </a:extLst>
          </p:cNvPr>
          <p:cNvGrpSpPr/>
          <p:nvPr/>
        </p:nvGrpSpPr>
        <p:grpSpPr>
          <a:xfrm>
            <a:off x="6350231" y="1345831"/>
            <a:ext cx="4099342" cy="246011"/>
            <a:chOff x="5819650" y="1666120"/>
            <a:chExt cx="5465788" cy="677107"/>
          </a:xfrm>
        </p:grpSpPr>
        <p:sp>
          <p:nvSpPr>
            <p:cNvPr id="9" name="TextBox 8"/>
            <p:cNvSpPr txBox="1"/>
            <p:nvPr/>
          </p:nvSpPr>
          <p:spPr>
            <a:xfrm>
              <a:off x="6777746" y="1714162"/>
              <a:ext cx="4507692" cy="5386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 err="1">
                  <a:solidFill>
                    <a:schemeClr val="bg1"/>
                  </a:solidFill>
                  <a:cs typeface="Arial" pitchFamily="34" charset="0"/>
                </a:rPr>
                <a:t>Veiligheid</a:t>
              </a:r>
              <a:endParaRPr lang="ko-KR" altLang="en-US" sz="2025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7710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B07EB-5AF0-45CD-B927-EBAF602181D2}"/>
              </a:ext>
            </a:extLst>
          </p:cNvPr>
          <p:cNvGrpSpPr/>
          <p:nvPr/>
        </p:nvGrpSpPr>
        <p:grpSpPr>
          <a:xfrm>
            <a:off x="6333641" y="1854370"/>
            <a:ext cx="4080016" cy="507831"/>
            <a:chOff x="5819650" y="1666120"/>
            <a:chExt cx="5440021" cy="6771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781492-1FA1-4EE9-87A1-4997D4F01DB5}"/>
                </a:ext>
              </a:extLst>
            </p:cNvPr>
            <p:cNvSpPr txBox="1"/>
            <p:nvPr/>
          </p:nvSpPr>
          <p:spPr>
            <a:xfrm>
              <a:off x="6751979" y="1764999"/>
              <a:ext cx="4507692" cy="53860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 err="1">
                  <a:solidFill>
                    <a:schemeClr val="bg1"/>
                  </a:solidFill>
                  <a:cs typeface="Arial" pitchFamily="34" charset="0"/>
                </a:rPr>
                <a:t>Veiligheidsbeleid</a:t>
              </a:r>
              <a:r>
                <a:rPr lang="en-US" altLang="ko-KR" sz="2025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25" b="1" dirty="0" err="1">
                  <a:solidFill>
                    <a:schemeClr val="bg1"/>
                  </a:solidFill>
                  <a:cs typeface="Arial" pitchFamily="34" charset="0"/>
                </a:rPr>
                <a:t>scholen</a:t>
              </a:r>
              <a:endParaRPr lang="en-US" altLang="ko-KR" sz="2025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7710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C5A42A5-241B-4616-801A-0591A81C946B}"/>
              </a:ext>
            </a:extLst>
          </p:cNvPr>
          <p:cNvSpPr txBox="1"/>
          <p:nvPr/>
        </p:nvSpPr>
        <p:spPr>
          <a:xfrm>
            <a:off x="6333641" y="2463969"/>
            <a:ext cx="718572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E57309-26D6-4654-9A76-C1BC37CCD6E7}"/>
              </a:ext>
            </a:extLst>
          </p:cNvPr>
          <p:cNvSpPr txBox="1"/>
          <p:nvPr/>
        </p:nvSpPr>
        <p:spPr>
          <a:xfrm>
            <a:off x="7032889" y="2521121"/>
            <a:ext cx="3557184" cy="71558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nl-NL" altLang="ko-KR" sz="2025" b="1" dirty="0">
                <a:solidFill>
                  <a:schemeClr val="bg1"/>
                </a:solidFill>
                <a:cs typeface="Arial" pitchFamily="34" charset="0"/>
              </a:rPr>
              <a:t>Onderzoeksvragen</a:t>
            </a:r>
          </a:p>
          <a:p>
            <a:endParaRPr lang="ko-KR" altLang="en-US" sz="2025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4E4F98-CCEA-4DDA-985B-27CABDF1FC58}"/>
              </a:ext>
            </a:extLst>
          </p:cNvPr>
          <p:cNvGrpSpPr/>
          <p:nvPr/>
        </p:nvGrpSpPr>
        <p:grpSpPr>
          <a:xfrm>
            <a:off x="6359385" y="2929691"/>
            <a:ext cx="4121286" cy="1690838"/>
            <a:chOff x="5819650" y="1666120"/>
            <a:chExt cx="5440021" cy="677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94A63C-89D5-4DCE-94F7-81C00A410808}"/>
                </a:ext>
              </a:extLst>
            </p:cNvPr>
            <p:cNvSpPr txBox="1"/>
            <p:nvPr/>
          </p:nvSpPr>
          <p:spPr>
            <a:xfrm>
              <a:off x="6751979" y="1703019"/>
              <a:ext cx="4507692" cy="16176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 err="1" smtClean="0">
                  <a:solidFill>
                    <a:schemeClr val="bg1"/>
                  </a:solidFill>
                  <a:cs typeface="Arial" pitchFamily="34" charset="0"/>
                </a:rPr>
                <a:t>Opzet</a:t>
              </a:r>
              <a:r>
                <a:rPr lang="en-US" altLang="ko-KR" sz="2025" b="1" dirty="0" smtClean="0">
                  <a:solidFill>
                    <a:schemeClr val="bg1"/>
                  </a:solidFill>
                  <a:cs typeface="Arial" pitchFamily="34" charset="0"/>
                </a:rPr>
                <a:t> survey</a:t>
              </a:r>
              <a:endParaRPr lang="ko-KR" altLang="en-US" sz="2025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C5C585-62EB-4EEE-9A2E-0B9BCE983CE3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7710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0B40CA-45AF-4D98-A589-85410FB20A51}"/>
              </a:ext>
            </a:extLst>
          </p:cNvPr>
          <p:cNvGrpSpPr/>
          <p:nvPr/>
        </p:nvGrpSpPr>
        <p:grpSpPr>
          <a:xfrm>
            <a:off x="6350230" y="3604158"/>
            <a:ext cx="4099341" cy="507831"/>
            <a:chOff x="5807476" y="1737111"/>
            <a:chExt cx="5452195" cy="17287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6002EE-EEFB-4E0B-8731-67523B72A1AA}"/>
                </a:ext>
              </a:extLst>
            </p:cNvPr>
            <p:cNvSpPr txBox="1"/>
            <p:nvPr/>
          </p:nvSpPr>
          <p:spPr>
            <a:xfrm>
              <a:off x="6751979" y="1737111"/>
              <a:ext cx="4507692" cy="13751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 err="1" smtClean="0">
                  <a:solidFill>
                    <a:schemeClr val="bg1"/>
                  </a:solidFill>
                  <a:cs typeface="Arial" pitchFamily="34" charset="0"/>
                </a:rPr>
                <a:t>Resultaten</a:t>
              </a:r>
              <a:endParaRPr lang="ko-KR" altLang="en-US" sz="2025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741BC5-F067-4E36-BD1E-DD08461AC9CC}"/>
                </a:ext>
              </a:extLst>
            </p:cNvPr>
            <p:cNvSpPr txBox="1"/>
            <p:nvPr/>
          </p:nvSpPr>
          <p:spPr>
            <a:xfrm>
              <a:off x="5807476" y="1737111"/>
              <a:ext cx="970270" cy="172878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" y="1928529"/>
            <a:ext cx="2729334" cy="1154718"/>
          </a:xfrm>
          <a:prstGeom prst="rect">
            <a:avLst/>
          </a:prstGeom>
        </p:spPr>
      </p:pic>
      <p:pic>
        <p:nvPicPr>
          <p:cNvPr id="23" name="Picture 22" descr="https://surveymonkey-assets.s3.amazonaws.com/survey/175504003/f164cbfa-5735-4f0c-a0ab-4c97f26f37f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2" y="94151"/>
            <a:ext cx="2643638" cy="14995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C0B40CA-45AF-4D98-A589-85410FB20A51}"/>
              </a:ext>
            </a:extLst>
          </p:cNvPr>
          <p:cNvGrpSpPr/>
          <p:nvPr/>
        </p:nvGrpSpPr>
        <p:grpSpPr>
          <a:xfrm>
            <a:off x="6359386" y="4111989"/>
            <a:ext cx="4242586" cy="771403"/>
            <a:chOff x="5807476" y="1737111"/>
            <a:chExt cx="5452195" cy="1000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6002EE-EEFB-4E0B-8731-67523B72A1AA}"/>
                </a:ext>
              </a:extLst>
            </p:cNvPr>
            <p:cNvSpPr txBox="1"/>
            <p:nvPr/>
          </p:nvSpPr>
          <p:spPr>
            <a:xfrm>
              <a:off x="6751979" y="1737111"/>
              <a:ext cx="4507692" cy="79601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 err="1" smtClean="0">
                  <a:solidFill>
                    <a:schemeClr val="bg1"/>
                  </a:solidFill>
                  <a:cs typeface="Arial" pitchFamily="34" charset="0"/>
                </a:rPr>
                <a:t>Conclusies</a:t>
              </a:r>
              <a:endParaRPr lang="ko-KR" altLang="en-US" sz="2025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741BC5-F067-4E36-BD1E-DD08461AC9CC}"/>
                </a:ext>
              </a:extLst>
            </p:cNvPr>
            <p:cNvSpPr txBox="1"/>
            <p:nvPr/>
          </p:nvSpPr>
          <p:spPr>
            <a:xfrm>
              <a:off x="5807476" y="1737111"/>
              <a:ext cx="970270" cy="10007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5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-3516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8B34FC-6F7B-4020-9EBB-EF298C97741C}"/>
              </a:ext>
            </a:extLst>
          </p:cNvPr>
          <p:cNvGrpSpPr/>
          <p:nvPr/>
        </p:nvGrpSpPr>
        <p:grpSpPr>
          <a:xfrm>
            <a:off x="98041" y="3352361"/>
            <a:ext cx="5551135" cy="1631217"/>
            <a:chOff x="1055150" y="2865910"/>
            <a:chExt cx="4612225" cy="11798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F9862-13E8-47A6-9D99-922435BB2BF3}"/>
                </a:ext>
              </a:extLst>
            </p:cNvPr>
            <p:cNvSpPr txBox="1"/>
            <p:nvPr/>
          </p:nvSpPr>
          <p:spPr>
            <a:xfrm>
              <a:off x="1055150" y="2865910"/>
              <a:ext cx="4612225" cy="117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nl-NL" altLang="ko-KR" sz="2000" dirty="0">
                  <a:solidFill>
                    <a:schemeClr val="bg1"/>
                  </a:solidFill>
                  <a:cs typeface="Arial" pitchFamily="34" charset="0"/>
                </a:rPr>
                <a:t>sociaal fysieke veilige schoolomgeving ook voorwaarde voor leerlingen om goed te kunnen leren en ontwikkelen</a:t>
              </a:r>
            </a:p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nl-NL" altLang="ko-KR" sz="2000" dirty="0">
                  <a:solidFill>
                    <a:schemeClr val="bg1"/>
                  </a:solidFill>
                  <a:cs typeface="Arial" pitchFamily="34" charset="0"/>
                </a:rPr>
                <a:t>laat de onderwijsprestaties stijgen</a:t>
              </a:r>
            </a:p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nl-NL" altLang="ko-KR" sz="2000" dirty="0">
                  <a:solidFill>
                    <a:schemeClr val="bg1"/>
                  </a:solidFill>
                  <a:cs typeface="Arial" pitchFamily="34" charset="0"/>
                </a:rPr>
                <a:t>ook voor leerkrachten veiligheid belangrijk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8D7AE3-C15E-45AE-A9B3-65951E4AC9FD}"/>
              </a:ext>
            </a:extLst>
          </p:cNvPr>
          <p:cNvGrpSpPr/>
          <p:nvPr/>
        </p:nvGrpSpPr>
        <p:grpSpPr>
          <a:xfrm>
            <a:off x="253696" y="452299"/>
            <a:ext cx="1011503" cy="948577"/>
            <a:chOff x="813779" y="3558686"/>
            <a:chExt cx="1604417" cy="15369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7C5AC74-639C-4F01-B7C8-A97872F3C80C}"/>
                </a:ext>
              </a:extLst>
            </p:cNvPr>
            <p:cNvSpPr/>
            <p:nvPr/>
          </p:nvSpPr>
          <p:spPr>
            <a:xfrm>
              <a:off x="813779" y="3558686"/>
              <a:ext cx="1604417" cy="1536971"/>
            </a:xfrm>
            <a:prstGeom prst="roundRect">
              <a:avLst/>
            </a:prstGeom>
            <a:solidFill>
              <a:srgbClr val="00BD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B5CB04E4-CC73-4C5B-86AA-6BD4B05D9949}"/>
                </a:ext>
              </a:extLst>
            </p:cNvPr>
            <p:cNvSpPr txBox="1">
              <a:spLocks/>
            </p:cNvSpPr>
            <p:nvPr/>
          </p:nvSpPr>
          <p:spPr>
            <a:xfrm>
              <a:off x="998972" y="3993447"/>
              <a:ext cx="1255101" cy="66744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1262BA9-390C-4739-952C-05D0348C68FE}"/>
              </a:ext>
            </a:extLst>
          </p:cNvPr>
          <p:cNvSpPr/>
          <p:nvPr/>
        </p:nvSpPr>
        <p:spPr>
          <a:xfrm>
            <a:off x="1381954" y="739506"/>
            <a:ext cx="1599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ko-KR" sz="2800" dirty="0">
                <a:solidFill>
                  <a:schemeClr val="bg1"/>
                </a:solidFill>
                <a:cs typeface="Arial" pitchFamily="34" charset="0"/>
              </a:rPr>
              <a:t>Veiligheid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95C11-FDE2-4FD3-B178-2659349F813F}"/>
              </a:ext>
            </a:extLst>
          </p:cNvPr>
          <p:cNvSpPr/>
          <p:nvPr/>
        </p:nvSpPr>
        <p:spPr>
          <a:xfrm>
            <a:off x="234724" y="1513721"/>
            <a:ext cx="438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ko-KR" i="1" dirty="0">
                <a:solidFill>
                  <a:schemeClr val="bg1"/>
                </a:solidFill>
                <a:cs typeface="Arial" pitchFamily="34" charset="0"/>
              </a:rPr>
              <a:t>een noodzakelijke voorwaarde</a:t>
            </a:r>
          </a:p>
          <a:p>
            <a:r>
              <a:rPr lang="nl-NL" altLang="ko-KR" i="1" dirty="0">
                <a:solidFill>
                  <a:schemeClr val="bg1"/>
                </a:solidFill>
                <a:cs typeface="Arial" pitchFamily="34" charset="0"/>
              </a:rPr>
              <a:t>voor goed onderwijs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93" y="3470922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8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E03574F7-77C8-49E7-A6F1-4057ED7CA61E}"/>
              </a:ext>
            </a:extLst>
          </p:cNvPr>
          <p:cNvSpPr/>
          <p:nvPr/>
        </p:nvSpPr>
        <p:spPr>
          <a:xfrm rot="16200000">
            <a:off x="6480115" y="1155517"/>
            <a:ext cx="5953006" cy="547077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0" fmla="*/ 0 w 9441743"/>
              <a:gd name="connsiteY0" fmla="*/ 0 h 6858000"/>
              <a:gd name="connsiteX1" fmla="*/ 5696932 w 9441743"/>
              <a:gd name="connsiteY1" fmla="*/ 2740552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4" fmla="*/ 0 w 9441743"/>
              <a:gd name="connsiteY4" fmla="*/ 0 h 6858000"/>
              <a:gd name="connsiteX0" fmla="*/ 69355 w 9441743"/>
              <a:gd name="connsiteY0" fmla="*/ 3799703 h 4117448"/>
              <a:gd name="connsiteX1" fmla="*/ 5696932 w 9441743"/>
              <a:gd name="connsiteY1" fmla="*/ 0 h 4117448"/>
              <a:gd name="connsiteX2" fmla="*/ 9441743 w 9441743"/>
              <a:gd name="connsiteY2" fmla="*/ 4117448 h 4117448"/>
              <a:gd name="connsiteX3" fmla="*/ 0 w 9441743"/>
              <a:gd name="connsiteY3" fmla="*/ 4117448 h 4117448"/>
              <a:gd name="connsiteX4" fmla="*/ 69355 w 9441743"/>
              <a:gd name="connsiteY4" fmla="*/ 3799703 h 4117448"/>
              <a:gd name="connsiteX0" fmla="*/ 1 w 9469482"/>
              <a:gd name="connsiteY0" fmla="*/ 3834767 h 4117448"/>
              <a:gd name="connsiteX1" fmla="*/ 5724671 w 9469482"/>
              <a:gd name="connsiteY1" fmla="*/ 0 h 4117448"/>
              <a:gd name="connsiteX2" fmla="*/ 9469482 w 9469482"/>
              <a:gd name="connsiteY2" fmla="*/ 4117448 h 4117448"/>
              <a:gd name="connsiteX3" fmla="*/ 27739 w 9469482"/>
              <a:gd name="connsiteY3" fmla="*/ 4117448 h 4117448"/>
              <a:gd name="connsiteX4" fmla="*/ 1 w 9469482"/>
              <a:gd name="connsiteY4" fmla="*/ 3834767 h 4117448"/>
              <a:gd name="connsiteX0" fmla="*/ 1605 w 9471086"/>
              <a:gd name="connsiteY0" fmla="*/ 3834767 h 4117448"/>
              <a:gd name="connsiteX1" fmla="*/ 5726275 w 9471086"/>
              <a:gd name="connsiteY1" fmla="*/ 0 h 4117448"/>
              <a:gd name="connsiteX2" fmla="*/ 9471086 w 9471086"/>
              <a:gd name="connsiteY2" fmla="*/ 4117448 h 4117448"/>
              <a:gd name="connsiteX3" fmla="*/ 29343 w 9471086"/>
              <a:gd name="connsiteY3" fmla="*/ 4117448 h 4117448"/>
              <a:gd name="connsiteX4" fmla="*/ 1605 w 9471086"/>
              <a:gd name="connsiteY4" fmla="*/ 3834767 h 4117448"/>
              <a:gd name="connsiteX0" fmla="*/ -1 w 9469480"/>
              <a:gd name="connsiteY0" fmla="*/ 3834767 h 4117448"/>
              <a:gd name="connsiteX1" fmla="*/ 5724669 w 9469480"/>
              <a:gd name="connsiteY1" fmla="*/ 0 h 4117448"/>
              <a:gd name="connsiteX2" fmla="*/ 9469480 w 9469480"/>
              <a:gd name="connsiteY2" fmla="*/ 4117448 h 4117448"/>
              <a:gd name="connsiteX3" fmla="*/ 27737 w 9469480"/>
              <a:gd name="connsiteY3" fmla="*/ 4117448 h 4117448"/>
              <a:gd name="connsiteX4" fmla="*/ -1 w 9469480"/>
              <a:gd name="connsiteY4" fmla="*/ 3834767 h 4117448"/>
              <a:gd name="connsiteX0" fmla="*/ 1 w 9469482"/>
              <a:gd name="connsiteY0" fmla="*/ 3834767 h 4117448"/>
              <a:gd name="connsiteX1" fmla="*/ 5724671 w 9469482"/>
              <a:gd name="connsiteY1" fmla="*/ 0 h 4117448"/>
              <a:gd name="connsiteX2" fmla="*/ 9469482 w 9469482"/>
              <a:gd name="connsiteY2" fmla="*/ 4117448 h 4117448"/>
              <a:gd name="connsiteX3" fmla="*/ 18917 w 9469482"/>
              <a:gd name="connsiteY3" fmla="*/ 4117448 h 4117448"/>
              <a:gd name="connsiteX4" fmla="*/ 1 w 9469482"/>
              <a:gd name="connsiteY4" fmla="*/ 3834767 h 4117448"/>
              <a:gd name="connsiteX0" fmla="*/ -1 w 9469480"/>
              <a:gd name="connsiteY0" fmla="*/ 4640070 h 4922751"/>
              <a:gd name="connsiteX1" fmla="*/ 4753699 w 9469480"/>
              <a:gd name="connsiteY1" fmla="*/ 0 h 4922751"/>
              <a:gd name="connsiteX2" fmla="*/ 9469480 w 9469480"/>
              <a:gd name="connsiteY2" fmla="*/ 4922751 h 4922751"/>
              <a:gd name="connsiteX3" fmla="*/ 18915 w 9469480"/>
              <a:gd name="connsiteY3" fmla="*/ 4922751 h 4922751"/>
              <a:gd name="connsiteX4" fmla="*/ -1 w 9469480"/>
              <a:gd name="connsiteY4" fmla="*/ 4640070 h 4922751"/>
              <a:gd name="connsiteX0" fmla="*/ 0 w 9469486"/>
              <a:gd name="connsiteY0" fmla="*/ 2068753 h 4922751"/>
              <a:gd name="connsiteX1" fmla="*/ 4753705 w 9469486"/>
              <a:gd name="connsiteY1" fmla="*/ 0 h 4922751"/>
              <a:gd name="connsiteX2" fmla="*/ 9469486 w 9469486"/>
              <a:gd name="connsiteY2" fmla="*/ 4922751 h 4922751"/>
              <a:gd name="connsiteX3" fmla="*/ 18921 w 9469486"/>
              <a:gd name="connsiteY3" fmla="*/ 4922751 h 4922751"/>
              <a:gd name="connsiteX4" fmla="*/ 0 w 9469486"/>
              <a:gd name="connsiteY4" fmla="*/ 2068753 h 4922751"/>
              <a:gd name="connsiteX0" fmla="*/ 0 w 9469486"/>
              <a:gd name="connsiteY0" fmla="*/ 2082882 h 4936880"/>
              <a:gd name="connsiteX1" fmla="*/ 4753704 w 9469486"/>
              <a:gd name="connsiteY1" fmla="*/ 0 h 4936880"/>
              <a:gd name="connsiteX2" fmla="*/ 9469486 w 9469486"/>
              <a:gd name="connsiteY2" fmla="*/ 4936880 h 4936880"/>
              <a:gd name="connsiteX3" fmla="*/ 18921 w 9469486"/>
              <a:gd name="connsiteY3" fmla="*/ 4936880 h 4936880"/>
              <a:gd name="connsiteX4" fmla="*/ 0 w 9469486"/>
              <a:gd name="connsiteY4" fmla="*/ 2082882 h 4936880"/>
              <a:gd name="connsiteX0" fmla="*/ 0 w 9481938"/>
              <a:gd name="connsiteY0" fmla="*/ 2075819 h 4936880"/>
              <a:gd name="connsiteX1" fmla="*/ 4766156 w 9481938"/>
              <a:gd name="connsiteY1" fmla="*/ 0 h 4936880"/>
              <a:gd name="connsiteX2" fmla="*/ 9481938 w 9481938"/>
              <a:gd name="connsiteY2" fmla="*/ 4936880 h 4936880"/>
              <a:gd name="connsiteX3" fmla="*/ 31373 w 9481938"/>
              <a:gd name="connsiteY3" fmla="*/ 4936880 h 4936880"/>
              <a:gd name="connsiteX4" fmla="*/ 0 w 9481938"/>
              <a:gd name="connsiteY4" fmla="*/ 2075819 h 4936880"/>
              <a:gd name="connsiteX0" fmla="*/ 0 w 9481938"/>
              <a:gd name="connsiteY0" fmla="*/ 2089924 h 4936880"/>
              <a:gd name="connsiteX1" fmla="*/ 4766156 w 9481938"/>
              <a:gd name="connsiteY1" fmla="*/ 0 h 4936880"/>
              <a:gd name="connsiteX2" fmla="*/ 9481938 w 9481938"/>
              <a:gd name="connsiteY2" fmla="*/ 4936880 h 4936880"/>
              <a:gd name="connsiteX3" fmla="*/ 31373 w 9481938"/>
              <a:gd name="connsiteY3" fmla="*/ 4936880 h 4936880"/>
              <a:gd name="connsiteX4" fmla="*/ 0 w 9481938"/>
              <a:gd name="connsiteY4" fmla="*/ 2089924 h 4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1938" h="4936880">
                <a:moveTo>
                  <a:pt x="0" y="2089924"/>
                </a:moveTo>
                <a:lnTo>
                  <a:pt x="4766156" y="0"/>
                </a:lnTo>
                <a:lnTo>
                  <a:pt x="9481938" y="4936880"/>
                </a:lnTo>
                <a:lnTo>
                  <a:pt x="31373" y="4936880"/>
                </a:lnTo>
                <a:cubicBezTo>
                  <a:pt x="22127" y="4842653"/>
                  <a:pt x="26905" y="2299361"/>
                  <a:pt x="0" y="2089924"/>
                </a:cubicBez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-1" y="-1952"/>
            <a:ext cx="9029781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0" fmla="*/ 0 w 7184508"/>
              <a:gd name="connsiteY0" fmla="*/ 0 h 6858000"/>
              <a:gd name="connsiteX1" fmla="*/ 3015206 w 7184508"/>
              <a:gd name="connsiteY1" fmla="*/ 0 h 6858000"/>
              <a:gd name="connsiteX2" fmla="*/ 7184508 w 7184508"/>
              <a:gd name="connsiteY2" fmla="*/ 6858000 h 6858000"/>
              <a:gd name="connsiteX3" fmla="*/ 0 w 7184508"/>
              <a:gd name="connsiteY3" fmla="*/ 6858000 h 6858000"/>
              <a:gd name="connsiteX4" fmla="*/ 0 w 7184508"/>
              <a:gd name="connsiteY4" fmla="*/ 0 h 6858000"/>
              <a:gd name="connsiteX0" fmla="*/ 0 w 7184508"/>
              <a:gd name="connsiteY0" fmla="*/ 0 h 6858000"/>
              <a:gd name="connsiteX1" fmla="*/ 2959242 w 7184508"/>
              <a:gd name="connsiteY1" fmla="*/ 7815 h 6858000"/>
              <a:gd name="connsiteX2" fmla="*/ 7184508 w 7184508"/>
              <a:gd name="connsiteY2" fmla="*/ 6858000 h 6858000"/>
              <a:gd name="connsiteX3" fmla="*/ 0 w 7184508"/>
              <a:gd name="connsiteY3" fmla="*/ 6858000 h 6858000"/>
              <a:gd name="connsiteX4" fmla="*/ 0 w 718450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508" h="6858000">
                <a:moveTo>
                  <a:pt x="0" y="0"/>
                </a:moveTo>
                <a:lnTo>
                  <a:pt x="2959242" y="7815"/>
                </a:lnTo>
                <a:lnTo>
                  <a:pt x="71845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8D7AE3-C15E-45AE-A9B3-65951E4AC9FD}"/>
              </a:ext>
            </a:extLst>
          </p:cNvPr>
          <p:cNvGrpSpPr/>
          <p:nvPr/>
        </p:nvGrpSpPr>
        <p:grpSpPr>
          <a:xfrm>
            <a:off x="325234" y="438435"/>
            <a:ext cx="1011503" cy="948577"/>
            <a:chOff x="813779" y="3558686"/>
            <a:chExt cx="1604417" cy="15369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7C5AC74-639C-4F01-B7C8-A97872F3C80C}"/>
                </a:ext>
              </a:extLst>
            </p:cNvPr>
            <p:cNvSpPr/>
            <p:nvPr/>
          </p:nvSpPr>
          <p:spPr>
            <a:xfrm>
              <a:off x="813779" y="3558686"/>
              <a:ext cx="1604417" cy="1536971"/>
            </a:xfrm>
            <a:prstGeom prst="roundRect">
              <a:avLst/>
            </a:prstGeom>
            <a:solidFill>
              <a:srgbClr val="00BD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B5CB04E4-CC73-4C5B-86AA-6BD4B05D9949}"/>
                </a:ext>
              </a:extLst>
            </p:cNvPr>
            <p:cNvSpPr txBox="1">
              <a:spLocks/>
            </p:cNvSpPr>
            <p:nvPr/>
          </p:nvSpPr>
          <p:spPr>
            <a:xfrm>
              <a:off x="1163092" y="4002495"/>
              <a:ext cx="1032666" cy="48553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032EC1-8553-475B-8431-4BB4F287CFD6}"/>
              </a:ext>
            </a:extLst>
          </p:cNvPr>
          <p:cNvSpPr txBox="1">
            <a:spLocks/>
          </p:cNvSpPr>
          <p:nvPr/>
        </p:nvSpPr>
        <p:spPr>
          <a:xfrm>
            <a:off x="325234" y="1660919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500" dirty="0" err="1">
                <a:solidFill>
                  <a:schemeClr val="bg1"/>
                </a:solidFill>
              </a:rPr>
              <a:t>Momenteel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geen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nationaal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veiligheidsbeleid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smtClean="0">
                <a:solidFill>
                  <a:schemeClr val="bg1"/>
                </a:solidFill>
              </a:rPr>
              <a:t>op </a:t>
            </a:r>
            <a:r>
              <a:rPr lang="en-US" sz="1500" dirty="0">
                <a:solidFill>
                  <a:schemeClr val="bg1"/>
                </a:solidFill>
              </a:rPr>
              <a:t>de 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scholen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w.o</a:t>
            </a:r>
            <a:r>
              <a:rPr lang="en-US" sz="1500" dirty="0" smtClean="0">
                <a:solidFill>
                  <a:schemeClr val="bg1"/>
                </a:solidFill>
              </a:rPr>
              <a:t>: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500" dirty="0" err="1" smtClean="0">
                <a:solidFill>
                  <a:schemeClr val="bg1"/>
                </a:solidFill>
              </a:rPr>
              <a:t>Inzicht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</a:t>
            </a:r>
            <a:r>
              <a:rPr lang="en-US" sz="1500" dirty="0" err="1" smtClean="0">
                <a:solidFill>
                  <a:schemeClr val="bg1"/>
                </a:solidFill>
              </a:rPr>
              <a:t>eleid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scholen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die de </a:t>
            </a:r>
            <a:r>
              <a:rPr lang="en-US" sz="1500" dirty="0" err="1">
                <a:solidFill>
                  <a:schemeClr val="bg1"/>
                </a:solidFill>
              </a:rPr>
              <a:t>scholen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dienen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uit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voeren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500" dirty="0" err="1" smtClean="0">
                <a:solidFill>
                  <a:schemeClr val="bg1"/>
                </a:solidFill>
              </a:rPr>
              <a:t>Inzicht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g</a:t>
            </a:r>
            <a:r>
              <a:rPr lang="en-US" sz="1500" dirty="0" err="1" smtClean="0">
                <a:solidFill>
                  <a:schemeClr val="bg1"/>
                </a:solidFill>
              </a:rPr>
              <a:t>ebruikte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instrumenten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voor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veiligheid</a:t>
            </a:r>
            <a:r>
              <a:rPr lang="en-US" sz="1500" dirty="0">
                <a:solidFill>
                  <a:schemeClr val="bg1"/>
                </a:solidFill>
              </a:rPr>
              <a:t> door </a:t>
            </a:r>
            <a:r>
              <a:rPr lang="en-US" sz="1500" dirty="0" err="1">
                <a:solidFill>
                  <a:schemeClr val="bg1"/>
                </a:solidFill>
              </a:rPr>
              <a:t>scholen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Doel</a:t>
            </a:r>
            <a:r>
              <a:rPr lang="en-US" sz="1500" dirty="0" smtClean="0">
                <a:solidFill>
                  <a:schemeClr val="bg1"/>
                </a:solidFill>
              </a:rPr>
              <a:t> DEA: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Formuleren</a:t>
            </a:r>
            <a:r>
              <a:rPr lang="en-US" sz="1500" dirty="0" smtClean="0">
                <a:solidFill>
                  <a:schemeClr val="bg1"/>
                </a:solidFill>
              </a:rPr>
              <a:t> van </a:t>
            </a:r>
            <a:r>
              <a:rPr lang="en-US" sz="1500" dirty="0" err="1" smtClean="0">
                <a:solidFill>
                  <a:schemeClr val="bg1"/>
                </a:solidFill>
              </a:rPr>
              <a:t>een</a:t>
            </a:r>
            <a:r>
              <a:rPr lang="en-US" sz="1500" dirty="0" smtClean="0">
                <a:solidFill>
                  <a:schemeClr val="bg1"/>
                </a:solidFill>
              </a:rPr>
              <a:t> national </a:t>
            </a:r>
            <a:r>
              <a:rPr lang="en-US" sz="1500" dirty="0" err="1" smtClean="0">
                <a:solidFill>
                  <a:schemeClr val="bg1"/>
                </a:solidFill>
              </a:rPr>
              <a:t>veiligheisplan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voor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implementatie</a:t>
            </a:r>
            <a:r>
              <a:rPr lang="en-US" sz="1500" dirty="0" smtClean="0">
                <a:solidFill>
                  <a:schemeClr val="bg1"/>
                </a:solidFill>
              </a:rPr>
              <a:t> op basis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v</a:t>
            </a:r>
            <a:r>
              <a:rPr lang="en-US" sz="1500" dirty="0" smtClean="0">
                <a:solidFill>
                  <a:schemeClr val="bg1"/>
                </a:solidFill>
              </a:rPr>
              <a:t>an info </a:t>
            </a:r>
            <a:r>
              <a:rPr lang="en-US" sz="1500" dirty="0" err="1" smtClean="0">
                <a:solidFill>
                  <a:schemeClr val="bg1"/>
                </a:solidFill>
              </a:rPr>
              <a:t>onderzoek</a:t>
            </a:r>
            <a:r>
              <a:rPr lang="en-US" sz="1500" dirty="0" smtClean="0">
                <a:solidFill>
                  <a:schemeClr val="bg1"/>
                </a:solidFill>
              </a:rPr>
              <a:t> + </a:t>
            </a:r>
            <a:r>
              <a:rPr lang="en-US" sz="1500" dirty="0" err="1" smtClean="0">
                <a:solidFill>
                  <a:schemeClr val="bg1"/>
                </a:solidFill>
              </a:rPr>
              <a:t>kennis</a:t>
            </a:r>
            <a:r>
              <a:rPr lang="en-US" sz="1500" dirty="0" smtClean="0">
                <a:solidFill>
                  <a:schemeClr val="bg1"/>
                </a:solidFill>
              </a:rPr>
              <a:t> stakeholders platform </a:t>
            </a:r>
            <a:r>
              <a:rPr lang="en-US" sz="1500" dirty="0" err="1" smtClean="0">
                <a:solidFill>
                  <a:schemeClr val="bg1"/>
                </a:solidFill>
              </a:rPr>
              <a:t>veilige</a:t>
            </a:r>
            <a:r>
              <a:rPr lang="en-US" sz="1500" dirty="0" smtClean="0">
                <a:solidFill>
                  <a:schemeClr val="bg1"/>
                </a:solidFill>
              </a:rPr>
              <a:t> school + </a:t>
            </a:r>
            <a:r>
              <a:rPr lang="en-US" sz="1500" dirty="0" err="1" smtClean="0">
                <a:solidFill>
                  <a:schemeClr val="bg1"/>
                </a:solidFill>
              </a:rPr>
              <a:t>prioritering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hudige</a:t>
            </a:r>
            <a:r>
              <a:rPr lang="en-US" sz="1500" dirty="0" smtClean="0">
                <a:solidFill>
                  <a:schemeClr val="bg1"/>
                </a:solidFill>
              </a:rPr>
              <a:t> micro </a:t>
            </a:r>
            <a:r>
              <a:rPr lang="en-US" sz="1500" dirty="0" err="1" smtClean="0">
                <a:solidFill>
                  <a:schemeClr val="bg1"/>
                </a:solidFill>
              </a:rPr>
              <a:t>veiligheidsplannen</a:t>
            </a:r>
            <a:r>
              <a:rPr lang="en-US" sz="15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Clr>
                <a:schemeClr val="bg1"/>
              </a:buClr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Middels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onderzoek</a:t>
            </a:r>
            <a:r>
              <a:rPr lang="en-US" sz="1500" dirty="0">
                <a:solidFill>
                  <a:schemeClr val="bg1"/>
                </a:solidFill>
              </a:rPr>
              <a:t>  </a:t>
            </a:r>
            <a:r>
              <a:rPr lang="en-US" sz="1500" dirty="0" err="1">
                <a:solidFill>
                  <a:schemeClr val="bg1"/>
                </a:solidFill>
              </a:rPr>
              <a:t>onder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alle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typen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onderwijs</a:t>
            </a:r>
            <a:r>
              <a:rPr lang="en-US" sz="1500" dirty="0">
                <a:solidFill>
                  <a:schemeClr val="bg1"/>
                </a:solidFill>
              </a:rPr>
              <a:t> en </a:t>
            </a:r>
            <a:r>
              <a:rPr lang="en-US" sz="1500" dirty="0" err="1">
                <a:solidFill>
                  <a:schemeClr val="bg1"/>
                </a:solidFill>
              </a:rPr>
              <a:t>lagen</a:t>
            </a:r>
            <a:r>
              <a:rPr lang="en-US" sz="1500" dirty="0">
                <a:solidFill>
                  <a:schemeClr val="bg1"/>
                </a:solidFill>
              </a:rPr>
              <a:t> → </a:t>
            </a:r>
            <a:r>
              <a:rPr lang="en-US" sz="1500" dirty="0" err="1" smtClean="0">
                <a:solidFill>
                  <a:schemeClr val="bg1"/>
                </a:solidFill>
              </a:rPr>
              <a:t>overzicht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krijgen</a:t>
            </a:r>
            <a:r>
              <a:rPr lang="en-US" sz="1500" dirty="0">
                <a:solidFill>
                  <a:schemeClr val="bg1"/>
                </a:solidFill>
              </a:rPr>
              <a:t> in </a:t>
            </a:r>
            <a:r>
              <a:rPr lang="en-US" sz="1500" dirty="0" err="1">
                <a:solidFill>
                  <a:schemeClr val="bg1"/>
                </a:solidFill>
              </a:rPr>
              <a:t>veiligheid</a:t>
            </a:r>
            <a:r>
              <a:rPr lang="en-US" sz="1500" dirty="0">
                <a:solidFill>
                  <a:schemeClr val="bg1"/>
                </a:solidFill>
              </a:rPr>
              <a:t> van </a:t>
            </a:r>
            <a:r>
              <a:rPr lang="en-US" sz="1500" dirty="0" err="1">
                <a:solidFill>
                  <a:schemeClr val="bg1"/>
                </a:solidFill>
              </a:rPr>
              <a:t>scholen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500" dirty="0" err="1">
                <a:solidFill>
                  <a:schemeClr val="bg1"/>
                </a:solidFill>
              </a:rPr>
              <a:t>Middels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bestaande</a:t>
            </a:r>
            <a:r>
              <a:rPr lang="en-US" sz="1500" dirty="0">
                <a:solidFill>
                  <a:schemeClr val="bg1"/>
                </a:solidFill>
              </a:rPr>
              <a:t> platform → </a:t>
            </a:r>
            <a:r>
              <a:rPr lang="en-US" sz="1500" dirty="0" err="1">
                <a:solidFill>
                  <a:schemeClr val="bg1"/>
                </a:solidFill>
              </a:rPr>
              <a:t>verkrijgen</a:t>
            </a:r>
            <a:r>
              <a:rPr lang="en-US" sz="1500" dirty="0">
                <a:solidFill>
                  <a:schemeClr val="bg1"/>
                </a:solidFill>
              </a:rPr>
              <a:t> van </a:t>
            </a:r>
            <a:r>
              <a:rPr lang="en-US" sz="1500" dirty="0" smtClean="0">
                <a:solidFill>
                  <a:schemeClr val="bg1"/>
                </a:solidFill>
              </a:rPr>
              <a:t>expertise van de stakeholders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Priotisering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</a:t>
            </a:r>
            <a:r>
              <a:rPr lang="en-US" sz="1500" dirty="0" err="1" smtClean="0">
                <a:solidFill>
                  <a:schemeClr val="bg1"/>
                </a:solidFill>
              </a:rPr>
              <a:t>estaande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veiligheidsplannen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schoolbesturen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en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andere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instanties</a:t>
            </a:r>
            <a:r>
              <a:rPr lang="en-US" sz="15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 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1A7B1-2A9C-471E-BD15-D1665602AD24}"/>
              </a:ext>
            </a:extLst>
          </p:cNvPr>
          <p:cNvSpPr/>
          <p:nvPr/>
        </p:nvSpPr>
        <p:spPr>
          <a:xfrm>
            <a:off x="1471714" y="438435"/>
            <a:ext cx="22846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Veiligheids</a:t>
            </a:r>
            <a:r>
              <a:rPr lang="en-US" sz="2800" dirty="0">
                <a:solidFill>
                  <a:schemeClr val="bg1"/>
                </a:solidFill>
              </a:rPr>
              <a:t>-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beleid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scholen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06" y="369248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4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E03574F7-77C8-49E7-A6F1-4057ED7CA61E}"/>
              </a:ext>
            </a:extLst>
          </p:cNvPr>
          <p:cNvSpPr/>
          <p:nvPr/>
        </p:nvSpPr>
        <p:spPr>
          <a:xfrm rot="16200000">
            <a:off x="6480115" y="1188768"/>
            <a:ext cx="5953006" cy="547077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0" fmla="*/ 0 w 9441743"/>
              <a:gd name="connsiteY0" fmla="*/ 0 h 6858000"/>
              <a:gd name="connsiteX1" fmla="*/ 5696932 w 9441743"/>
              <a:gd name="connsiteY1" fmla="*/ 2740552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4" fmla="*/ 0 w 9441743"/>
              <a:gd name="connsiteY4" fmla="*/ 0 h 6858000"/>
              <a:gd name="connsiteX0" fmla="*/ 69355 w 9441743"/>
              <a:gd name="connsiteY0" fmla="*/ 3799703 h 4117448"/>
              <a:gd name="connsiteX1" fmla="*/ 5696932 w 9441743"/>
              <a:gd name="connsiteY1" fmla="*/ 0 h 4117448"/>
              <a:gd name="connsiteX2" fmla="*/ 9441743 w 9441743"/>
              <a:gd name="connsiteY2" fmla="*/ 4117448 h 4117448"/>
              <a:gd name="connsiteX3" fmla="*/ 0 w 9441743"/>
              <a:gd name="connsiteY3" fmla="*/ 4117448 h 4117448"/>
              <a:gd name="connsiteX4" fmla="*/ 69355 w 9441743"/>
              <a:gd name="connsiteY4" fmla="*/ 3799703 h 4117448"/>
              <a:gd name="connsiteX0" fmla="*/ 1 w 9469482"/>
              <a:gd name="connsiteY0" fmla="*/ 3834767 h 4117448"/>
              <a:gd name="connsiteX1" fmla="*/ 5724671 w 9469482"/>
              <a:gd name="connsiteY1" fmla="*/ 0 h 4117448"/>
              <a:gd name="connsiteX2" fmla="*/ 9469482 w 9469482"/>
              <a:gd name="connsiteY2" fmla="*/ 4117448 h 4117448"/>
              <a:gd name="connsiteX3" fmla="*/ 27739 w 9469482"/>
              <a:gd name="connsiteY3" fmla="*/ 4117448 h 4117448"/>
              <a:gd name="connsiteX4" fmla="*/ 1 w 9469482"/>
              <a:gd name="connsiteY4" fmla="*/ 3834767 h 4117448"/>
              <a:gd name="connsiteX0" fmla="*/ 1605 w 9471086"/>
              <a:gd name="connsiteY0" fmla="*/ 3834767 h 4117448"/>
              <a:gd name="connsiteX1" fmla="*/ 5726275 w 9471086"/>
              <a:gd name="connsiteY1" fmla="*/ 0 h 4117448"/>
              <a:gd name="connsiteX2" fmla="*/ 9471086 w 9471086"/>
              <a:gd name="connsiteY2" fmla="*/ 4117448 h 4117448"/>
              <a:gd name="connsiteX3" fmla="*/ 29343 w 9471086"/>
              <a:gd name="connsiteY3" fmla="*/ 4117448 h 4117448"/>
              <a:gd name="connsiteX4" fmla="*/ 1605 w 9471086"/>
              <a:gd name="connsiteY4" fmla="*/ 3834767 h 4117448"/>
              <a:gd name="connsiteX0" fmla="*/ -1 w 9469480"/>
              <a:gd name="connsiteY0" fmla="*/ 3834767 h 4117448"/>
              <a:gd name="connsiteX1" fmla="*/ 5724669 w 9469480"/>
              <a:gd name="connsiteY1" fmla="*/ 0 h 4117448"/>
              <a:gd name="connsiteX2" fmla="*/ 9469480 w 9469480"/>
              <a:gd name="connsiteY2" fmla="*/ 4117448 h 4117448"/>
              <a:gd name="connsiteX3" fmla="*/ 27737 w 9469480"/>
              <a:gd name="connsiteY3" fmla="*/ 4117448 h 4117448"/>
              <a:gd name="connsiteX4" fmla="*/ -1 w 9469480"/>
              <a:gd name="connsiteY4" fmla="*/ 3834767 h 4117448"/>
              <a:gd name="connsiteX0" fmla="*/ 1 w 9469482"/>
              <a:gd name="connsiteY0" fmla="*/ 3834767 h 4117448"/>
              <a:gd name="connsiteX1" fmla="*/ 5724671 w 9469482"/>
              <a:gd name="connsiteY1" fmla="*/ 0 h 4117448"/>
              <a:gd name="connsiteX2" fmla="*/ 9469482 w 9469482"/>
              <a:gd name="connsiteY2" fmla="*/ 4117448 h 4117448"/>
              <a:gd name="connsiteX3" fmla="*/ 18917 w 9469482"/>
              <a:gd name="connsiteY3" fmla="*/ 4117448 h 4117448"/>
              <a:gd name="connsiteX4" fmla="*/ 1 w 9469482"/>
              <a:gd name="connsiteY4" fmla="*/ 3834767 h 4117448"/>
              <a:gd name="connsiteX0" fmla="*/ -1 w 9469480"/>
              <a:gd name="connsiteY0" fmla="*/ 4640070 h 4922751"/>
              <a:gd name="connsiteX1" fmla="*/ 4753699 w 9469480"/>
              <a:gd name="connsiteY1" fmla="*/ 0 h 4922751"/>
              <a:gd name="connsiteX2" fmla="*/ 9469480 w 9469480"/>
              <a:gd name="connsiteY2" fmla="*/ 4922751 h 4922751"/>
              <a:gd name="connsiteX3" fmla="*/ 18915 w 9469480"/>
              <a:gd name="connsiteY3" fmla="*/ 4922751 h 4922751"/>
              <a:gd name="connsiteX4" fmla="*/ -1 w 9469480"/>
              <a:gd name="connsiteY4" fmla="*/ 4640070 h 4922751"/>
              <a:gd name="connsiteX0" fmla="*/ 0 w 9469486"/>
              <a:gd name="connsiteY0" fmla="*/ 2068753 h 4922751"/>
              <a:gd name="connsiteX1" fmla="*/ 4753705 w 9469486"/>
              <a:gd name="connsiteY1" fmla="*/ 0 h 4922751"/>
              <a:gd name="connsiteX2" fmla="*/ 9469486 w 9469486"/>
              <a:gd name="connsiteY2" fmla="*/ 4922751 h 4922751"/>
              <a:gd name="connsiteX3" fmla="*/ 18921 w 9469486"/>
              <a:gd name="connsiteY3" fmla="*/ 4922751 h 4922751"/>
              <a:gd name="connsiteX4" fmla="*/ 0 w 9469486"/>
              <a:gd name="connsiteY4" fmla="*/ 2068753 h 4922751"/>
              <a:gd name="connsiteX0" fmla="*/ 0 w 9469486"/>
              <a:gd name="connsiteY0" fmla="*/ 2082882 h 4936880"/>
              <a:gd name="connsiteX1" fmla="*/ 4753704 w 9469486"/>
              <a:gd name="connsiteY1" fmla="*/ 0 h 4936880"/>
              <a:gd name="connsiteX2" fmla="*/ 9469486 w 9469486"/>
              <a:gd name="connsiteY2" fmla="*/ 4936880 h 4936880"/>
              <a:gd name="connsiteX3" fmla="*/ 18921 w 9469486"/>
              <a:gd name="connsiteY3" fmla="*/ 4936880 h 4936880"/>
              <a:gd name="connsiteX4" fmla="*/ 0 w 9469486"/>
              <a:gd name="connsiteY4" fmla="*/ 2082882 h 4936880"/>
              <a:gd name="connsiteX0" fmla="*/ 0 w 9481938"/>
              <a:gd name="connsiteY0" fmla="*/ 2075819 h 4936880"/>
              <a:gd name="connsiteX1" fmla="*/ 4766156 w 9481938"/>
              <a:gd name="connsiteY1" fmla="*/ 0 h 4936880"/>
              <a:gd name="connsiteX2" fmla="*/ 9481938 w 9481938"/>
              <a:gd name="connsiteY2" fmla="*/ 4936880 h 4936880"/>
              <a:gd name="connsiteX3" fmla="*/ 31373 w 9481938"/>
              <a:gd name="connsiteY3" fmla="*/ 4936880 h 4936880"/>
              <a:gd name="connsiteX4" fmla="*/ 0 w 9481938"/>
              <a:gd name="connsiteY4" fmla="*/ 2075819 h 4936880"/>
              <a:gd name="connsiteX0" fmla="*/ 0 w 9481938"/>
              <a:gd name="connsiteY0" fmla="*/ 2089924 h 4936880"/>
              <a:gd name="connsiteX1" fmla="*/ 4766156 w 9481938"/>
              <a:gd name="connsiteY1" fmla="*/ 0 h 4936880"/>
              <a:gd name="connsiteX2" fmla="*/ 9481938 w 9481938"/>
              <a:gd name="connsiteY2" fmla="*/ 4936880 h 4936880"/>
              <a:gd name="connsiteX3" fmla="*/ 31373 w 9481938"/>
              <a:gd name="connsiteY3" fmla="*/ 4936880 h 4936880"/>
              <a:gd name="connsiteX4" fmla="*/ 0 w 9481938"/>
              <a:gd name="connsiteY4" fmla="*/ 2089924 h 4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1938" h="4936880">
                <a:moveTo>
                  <a:pt x="0" y="2089924"/>
                </a:moveTo>
                <a:lnTo>
                  <a:pt x="4766156" y="0"/>
                </a:lnTo>
                <a:lnTo>
                  <a:pt x="9481938" y="4936880"/>
                </a:lnTo>
                <a:lnTo>
                  <a:pt x="31373" y="4936880"/>
                </a:lnTo>
                <a:cubicBezTo>
                  <a:pt x="22127" y="4842653"/>
                  <a:pt x="26905" y="2299361"/>
                  <a:pt x="0" y="2089924"/>
                </a:cubicBez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029781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0" fmla="*/ 0 w 7184508"/>
              <a:gd name="connsiteY0" fmla="*/ 0 h 6858000"/>
              <a:gd name="connsiteX1" fmla="*/ 3015206 w 7184508"/>
              <a:gd name="connsiteY1" fmla="*/ 0 h 6858000"/>
              <a:gd name="connsiteX2" fmla="*/ 7184508 w 7184508"/>
              <a:gd name="connsiteY2" fmla="*/ 6858000 h 6858000"/>
              <a:gd name="connsiteX3" fmla="*/ 0 w 7184508"/>
              <a:gd name="connsiteY3" fmla="*/ 6858000 h 6858000"/>
              <a:gd name="connsiteX4" fmla="*/ 0 w 7184508"/>
              <a:gd name="connsiteY4" fmla="*/ 0 h 6858000"/>
              <a:gd name="connsiteX0" fmla="*/ 0 w 7184508"/>
              <a:gd name="connsiteY0" fmla="*/ 0 h 6858000"/>
              <a:gd name="connsiteX1" fmla="*/ 2959242 w 7184508"/>
              <a:gd name="connsiteY1" fmla="*/ 7815 h 6858000"/>
              <a:gd name="connsiteX2" fmla="*/ 7184508 w 7184508"/>
              <a:gd name="connsiteY2" fmla="*/ 6858000 h 6858000"/>
              <a:gd name="connsiteX3" fmla="*/ 0 w 7184508"/>
              <a:gd name="connsiteY3" fmla="*/ 6858000 h 6858000"/>
              <a:gd name="connsiteX4" fmla="*/ 0 w 718450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508" h="6858000">
                <a:moveTo>
                  <a:pt x="0" y="0"/>
                </a:moveTo>
                <a:lnTo>
                  <a:pt x="2959242" y="7815"/>
                </a:lnTo>
                <a:lnTo>
                  <a:pt x="71845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8D7AE3-C15E-45AE-A9B3-65951E4AC9FD}"/>
              </a:ext>
            </a:extLst>
          </p:cNvPr>
          <p:cNvGrpSpPr/>
          <p:nvPr/>
        </p:nvGrpSpPr>
        <p:grpSpPr>
          <a:xfrm>
            <a:off x="325234" y="438435"/>
            <a:ext cx="1011503" cy="948577"/>
            <a:chOff x="813779" y="3558686"/>
            <a:chExt cx="1604417" cy="15369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7C5AC74-639C-4F01-B7C8-A97872F3C80C}"/>
                </a:ext>
              </a:extLst>
            </p:cNvPr>
            <p:cNvSpPr/>
            <p:nvPr/>
          </p:nvSpPr>
          <p:spPr>
            <a:xfrm>
              <a:off x="813779" y="3558686"/>
              <a:ext cx="1604417" cy="1536971"/>
            </a:xfrm>
            <a:prstGeom prst="roundRect">
              <a:avLst/>
            </a:prstGeom>
            <a:solidFill>
              <a:srgbClr val="00BD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B5CB04E4-CC73-4C5B-86AA-6BD4B05D9949}"/>
                </a:ext>
              </a:extLst>
            </p:cNvPr>
            <p:cNvSpPr txBox="1">
              <a:spLocks/>
            </p:cNvSpPr>
            <p:nvPr/>
          </p:nvSpPr>
          <p:spPr>
            <a:xfrm>
              <a:off x="1163092" y="4002495"/>
              <a:ext cx="1017235" cy="48553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DF1A7B1-2A9C-471E-BD15-D1665602AD24}"/>
              </a:ext>
            </a:extLst>
          </p:cNvPr>
          <p:cNvSpPr/>
          <p:nvPr/>
        </p:nvSpPr>
        <p:spPr>
          <a:xfrm>
            <a:off x="1471714" y="438435"/>
            <a:ext cx="22846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Veiligheids</a:t>
            </a:r>
            <a:r>
              <a:rPr lang="en-US" sz="2800" dirty="0">
                <a:solidFill>
                  <a:schemeClr val="bg1"/>
                </a:solidFill>
              </a:rPr>
              <a:t>-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beleid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scholen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851EC-C962-415C-AAC4-F45B115E19AE}"/>
              </a:ext>
            </a:extLst>
          </p:cNvPr>
          <p:cNvSpPr txBox="1"/>
          <p:nvPr/>
        </p:nvSpPr>
        <p:spPr>
          <a:xfrm>
            <a:off x="491169" y="1939142"/>
            <a:ext cx="169113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D469AC-F41E-411E-9BA9-29D81B6B468C}"/>
              </a:ext>
            </a:extLst>
          </p:cNvPr>
          <p:cNvSpPr txBox="1">
            <a:spLocks/>
          </p:cNvSpPr>
          <p:nvPr/>
        </p:nvSpPr>
        <p:spPr>
          <a:xfrm>
            <a:off x="325234" y="2504349"/>
            <a:ext cx="11585412" cy="3915216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Na </a:t>
            </a:r>
            <a:r>
              <a:rPr lang="en-US" sz="2000" dirty="0" err="1">
                <a:solidFill>
                  <a:schemeClr val="bg1"/>
                </a:solidFill>
              </a:rPr>
              <a:t>iedere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afgenomen</a:t>
            </a:r>
            <a:r>
              <a:rPr lang="en-US" sz="2000" dirty="0">
                <a:solidFill>
                  <a:schemeClr val="bg1"/>
                </a:solidFill>
              </a:rPr>
              <a:t> survey, </a:t>
            </a:r>
            <a:r>
              <a:rPr lang="en-US" sz="2000" dirty="0" err="1">
                <a:solidFill>
                  <a:schemeClr val="bg1"/>
                </a:solidFill>
              </a:rPr>
              <a:t>meer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informatie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voor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opstellen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beleid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Eerste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2 surveys </a:t>
            </a:r>
            <a:r>
              <a:rPr lang="en-US" sz="2000" dirty="0" err="1" smtClean="0">
                <a:solidFill>
                  <a:schemeClr val="bg1"/>
                </a:solidFill>
              </a:rPr>
              <a:t>uitgevoerd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 err="1" smtClean="0">
                <a:solidFill>
                  <a:schemeClr val="bg1"/>
                </a:solidFill>
              </a:rPr>
              <a:t>schooljaar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2017-2018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hlinkClick r:id="rId2"/>
              </a:rPr>
              <a:t>Zie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hlinkClick r:id="rId2"/>
              </a:rPr>
              <a:t>voor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hlinkClick r:id="rId2"/>
              </a:rPr>
              <a:t>resultaten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hlinkClick r:id="rId2"/>
              </a:rPr>
              <a:t>en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 informative: 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000" dirty="0">
                <a:solidFill>
                  <a:schemeClr val="bg1"/>
                </a:solidFill>
                <a:hlinkClick r:id="rId2"/>
              </a:rPr>
              <a:t>://www.ea.aw/pages/veilige-school-pdf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/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Volgende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survey → </a:t>
            </a:r>
            <a:r>
              <a:rPr lang="en-US" sz="2000" dirty="0" err="1">
                <a:solidFill>
                  <a:schemeClr val="bg1"/>
                </a:solidFill>
              </a:rPr>
              <a:t>Leerlingen</a:t>
            </a:r>
            <a:r>
              <a:rPr lang="en-US" sz="2000" dirty="0">
                <a:solidFill>
                  <a:schemeClr val="bg1"/>
                </a:solidFill>
              </a:rPr>
              <a:t> PO door </a:t>
            </a:r>
            <a:r>
              <a:rPr lang="en-US" sz="2000" dirty="0" err="1">
                <a:solidFill>
                  <a:schemeClr val="bg1"/>
                </a:solidFill>
              </a:rPr>
              <a:t>gebruik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maken</a:t>
            </a:r>
            <a:r>
              <a:rPr lang="en-US" sz="2000" dirty="0">
                <a:solidFill>
                  <a:schemeClr val="bg1"/>
                </a:solidFill>
              </a:rPr>
              <a:t> van </a:t>
            </a:r>
            <a:r>
              <a:rPr lang="en-US" sz="2000" dirty="0" err="1">
                <a:solidFill>
                  <a:schemeClr val="bg1"/>
                </a:solidFill>
              </a:rPr>
              <a:t>studenten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IPA</a:t>
            </a:r>
            <a:r>
              <a:rPr lang="en-US" sz="2000" dirty="0">
                <a:solidFill>
                  <a:schemeClr val="bg1"/>
                </a:solidFill>
              </a:rPr>
              <a:t>. Moet “face to face” </a:t>
            </a:r>
            <a:r>
              <a:rPr lang="en-US" sz="2000" dirty="0" err="1">
                <a:solidFill>
                  <a:schemeClr val="bg1"/>
                </a:solidFill>
              </a:rPr>
              <a:t>afgenomen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worden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Planning survey </a:t>
            </a:r>
            <a:r>
              <a:rPr lang="en-US" sz="2000" dirty="0" err="1" smtClean="0">
                <a:solidFill>
                  <a:schemeClr val="bg1"/>
                </a:solidFill>
              </a:rPr>
              <a:t>leerlingen</a:t>
            </a:r>
            <a:r>
              <a:rPr lang="en-US" sz="2000" dirty="0" smtClean="0">
                <a:solidFill>
                  <a:schemeClr val="bg1"/>
                </a:solidFill>
              </a:rPr>
              <a:t> PO </a:t>
            </a:r>
            <a:r>
              <a:rPr lang="en-US" sz="2000" dirty="0" err="1" smtClean="0">
                <a:solidFill>
                  <a:schemeClr val="bg1"/>
                </a:solidFill>
              </a:rPr>
              <a:t>nov</a:t>
            </a:r>
            <a:r>
              <a:rPr lang="en-US" sz="2000" dirty="0" smtClean="0">
                <a:solidFill>
                  <a:schemeClr val="bg1"/>
                </a:solidFill>
              </a:rPr>
              <a:t> 2019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06" y="369248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1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E03574F7-77C8-49E7-A6F1-4057ED7CA61E}"/>
              </a:ext>
            </a:extLst>
          </p:cNvPr>
          <p:cNvSpPr/>
          <p:nvPr/>
        </p:nvSpPr>
        <p:spPr>
          <a:xfrm rot="16200000">
            <a:off x="6480115" y="1155517"/>
            <a:ext cx="5953006" cy="547077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0" fmla="*/ 0 w 9441743"/>
              <a:gd name="connsiteY0" fmla="*/ 0 h 6858000"/>
              <a:gd name="connsiteX1" fmla="*/ 5696932 w 9441743"/>
              <a:gd name="connsiteY1" fmla="*/ 2740552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4" fmla="*/ 0 w 9441743"/>
              <a:gd name="connsiteY4" fmla="*/ 0 h 6858000"/>
              <a:gd name="connsiteX0" fmla="*/ 69355 w 9441743"/>
              <a:gd name="connsiteY0" fmla="*/ 3799703 h 4117448"/>
              <a:gd name="connsiteX1" fmla="*/ 5696932 w 9441743"/>
              <a:gd name="connsiteY1" fmla="*/ 0 h 4117448"/>
              <a:gd name="connsiteX2" fmla="*/ 9441743 w 9441743"/>
              <a:gd name="connsiteY2" fmla="*/ 4117448 h 4117448"/>
              <a:gd name="connsiteX3" fmla="*/ 0 w 9441743"/>
              <a:gd name="connsiteY3" fmla="*/ 4117448 h 4117448"/>
              <a:gd name="connsiteX4" fmla="*/ 69355 w 9441743"/>
              <a:gd name="connsiteY4" fmla="*/ 3799703 h 4117448"/>
              <a:gd name="connsiteX0" fmla="*/ 1 w 9469482"/>
              <a:gd name="connsiteY0" fmla="*/ 3834767 h 4117448"/>
              <a:gd name="connsiteX1" fmla="*/ 5724671 w 9469482"/>
              <a:gd name="connsiteY1" fmla="*/ 0 h 4117448"/>
              <a:gd name="connsiteX2" fmla="*/ 9469482 w 9469482"/>
              <a:gd name="connsiteY2" fmla="*/ 4117448 h 4117448"/>
              <a:gd name="connsiteX3" fmla="*/ 27739 w 9469482"/>
              <a:gd name="connsiteY3" fmla="*/ 4117448 h 4117448"/>
              <a:gd name="connsiteX4" fmla="*/ 1 w 9469482"/>
              <a:gd name="connsiteY4" fmla="*/ 3834767 h 4117448"/>
              <a:gd name="connsiteX0" fmla="*/ 1605 w 9471086"/>
              <a:gd name="connsiteY0" fmla="*/ 3834767 h 4117448"/>
              <a:gd name="connsiteX1" fmla="*/ 5726275 w 9471086"/>
              <a:gd name="connsiteY1" fmla="*/ 0 h 4117448"/>
              <a:gd name="connsiteX2" fmla="*/ 9471086 w 9471086"/>
              <a:gd name="connsiteY2" fmla="*/ 4117448 h 4117448"/>
              <a:gd name="connsiteX3" fmla="*/ 29343 w 9471086"/>
              <a:gd name="connsiteY3" fmla="*/ 4117448 h 4117448"/>
              <a:gd name="connsiteX4" fmla="*/ 1605 w 9471086"/>
              <a:gd name="connsiteY4" fmla="*/ 3834767 h 4117448"/>
              <a:gd name="connsiteX0" fmla="*/ -1 w 9469480"/>
              <a:gd name="connsiteY0" fmla="*/ 3834767 h 4117448"/>
              <a:gd name="connsiteX1" fmla="*/ 5724669 w 9469480"/>
              <a:gd name="connsiteY1" fmla="*/ 0 h 4117448"/>
              <a:gd name="connsiteX2" fmla="*/ 9469480 w 9469480"/>
              <a:gd name="connsiteY2" fmla="*/ 4117448 h 4117448"/>
              <a:gd name="connsiteX3" fmla="*/ 27737 w 9469480"/>
              <a:gd name="connsiteY3" fmla="*/ 4117448 h 4117448"/>
              <a:gd name="connsiteX4" fmla="*/ -1 w 9469480"/>
              <a:gd name="connsiteY4" fmla="*/ 3834767 h 4117448"/>
              <a:gd name="connsiteX0" fmla="*/ 1 w 9469482"/>
              <a:gd name="connsiteY0" fmla="*/ 3834767 h 4117448"/>
              <a:gd name="connsiteX1" fmla="*/ 5724671 w 9469482"/>
              <a:gd name="connsiteY1" fmla="*/ 0 h 4117448"/>
              <a:gd name="connsiteX2" fmla="*/ 9469482 w 9469482"/>
              <a:gd name="connsiteY2" fmla="*/ 4117448 h 4117448"/>
              <a:gd name="connsiteX3" fmla="*/ 18917 w 9469482"/>
              <a:gd name="connsiteY3" fmla="*/ 4117448 h 4117448"/>
              <a:gd name="connsiteX4" fmla="*/ 1 w 9469482"/>
              <a:gd name="connsiteY4" fmla="*/ 3834767 h 4117448"/>
              <a:gd name="connsiteX0" fmla="*/ -1 w 9469480"/>
              <a:gd name="connsiteY0" fmla="*/ 4640070 h 4922751"/>
              <a:gd name="connsiteX1" fmla="*/ 4753699 w 9469480"/>
              <a:gd name="connsiteY1" fmla="*/ 0 h 4922751"/>
              <a:gd name="connsiteX2" fmla="*/ 9469480 w 9469480"/>
              <a:gd name="connsiteY2" fmla="*/ 4922751 h 4922751"/>
              <a:gd name="connsiteX3" fmla="*/ 18915 w 9469480"/>
              <a:gd name="connsiteY3" fmla="*/ 4922751 h 4922751"/>
              <a:gd name="connsiteX4" fmla="*/ -1 w 9469480"/>
              <a:gd name="connsiteY4" fmla="*/ 4640070 h 4922751"/>
              <a:gd name="connsiteX0" fmla="*/ 0 w 9469486"/>
              <a:gd name="connsiteY0" fmla="*/ 2068753 h 4922751"/>
              <a:gd name="connsiteX1" fmla="*/ 4753705 w 9469486"/>
              <a:gd name="connsiteY1" fmla="*/ 0 h 4922751"/>
              <a:gd name="connsiteX2" fmla="*/ 9469486 w 9469486"/>
              <a:gd name="connsiteY2" fmla="*/ 4922751 h 4922751"/>
              <a:gd name="connsiteX3" fmla="*/ 18921 w 9469486"/>
              <a:gd name="connsiteY3" fmla="*/ 4922751 h 4922751"/>
              <a:gd name="connsiteX4" fmla="*/ 0 w 9469486"/>
              <a:gd name="connsiteY4" fmla="*/ 2068753 h 4922751"/>
              <a:gd name="connsiteX0" fmla="*/ 0 w 9469486"/>
              <a:gd name="connsiteY0" fmla="*/ 2082882 h 4936880"/>
              <a:gd name="connsiteX1" fmla="*/ 4753704 w 9469486"/>
              <a:gd name="connsiteY1" fmla="*/ 0 h 4936880"/>
              <a:gd name="connsiteX2" fmla="*/ 9469486 w 9469486"/>
              <a:gd name="connsiteY2" fmla="*/ 4936880 h 4936880"/>
              <a:gd name="connsiteX3" fmla="*/ 18921 w 9469486"/>
              <a:gd name="connsiteY3" fmla="*/ 4936880 h 4936880"/>
              <a:gd name="connsiteX4" fmla="*/ 0 w 9469486"/>
              <a:gd name="connsiteY4" fmla="*/ 2082882 h 4936880"/>
              <a:gd name="connsiteX0" fmla="*/ 0 w 9481938"/>
              <a:gd name="connsiteY0" fmla="*/ 2075819 h 4936880"/>
              <a:gd name="connsiteX1" fmla="*/ 4766156 w 9481938"/>
              <a:gd name="connsiteY1" fmla="*/ 0 h 4936880"/>
              <a:gd name="connsiteX2" fmla="*/ 9481938 w 9481938"/>
              <a:gd name="connsiteY2" fmla="*/ 4936880 h 4936880"/>
              <a:gd name="connsiteX3" fmla="*/ 31373 w 9481938"/>
              <a:gd name="connsiteY3" fmla="*/ 4936880 h 4936880"/>
              <a:gd name="connsiteX4" fmla="*/ 0 w 9481938"/>
              <a:gd name="connsiteY4" fmla="*/ 2075819 h 4936880"/>
              <a:gd name="connsiteX0" fmla="*/ 0 w 9481938"/>
              <a:gd name="connsiteY0" fmla="*/ 2089924 h 4936880"/>
              <a:gd name="connsiteX1" fmla="*/ 4766156 w 9481938"/>
              <a:gd name="connsiteY1" fmla="*/ 0 h 4936880"/>
              <a:gd name="connsiteX2" fmla="*/ 9481938 w 9481938"/>
              <a:gd name="connsiteY2" fmla="*/ 4936880 h 4936880"/>
              <a:gd name="connsiteX3" fmla="*/ 31373 w 9481938"/>
              <a:gd name="connsiteY3" fmla="*/ 4936880 h 4936880"/>
              <a:gd name="connsiteX4" fmla="*/ 0 w 9481938"/>
              <a:gd name="connsiteY4" fmla="*/ 2089924 h 4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1938" h="4936880">
                <a:moveTo>
                  <a:pt x="0" y="2089924"/>
                </a:moveTo>
                <a:lnTo>
                  <a:pt x="4766156" y="0"/>
                </a:lnTo>
                <a:lnTo>
                  <a:pt x="9481938" y="4936880"/>
                </a:lnTo>
                <a:lnTo>
                  <a:pt x="31373" y="4936880"/>
                </a:lnTo>
                <a:cubicBezTo>
                  <a:pt x="22127" y="4842653"/>
                  <a:pt x="26905" y="2299361"/>
                  <a:pt x="0" y="2089924"/>
                </a:cubicBez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-1" y="-1952"/>
            <a:ext cx="9029781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  <a:gd name="connsiteX0" fmla="*/ 0 w 7184508"/>
              <a:gd name="connsiteY0" fmla="*/ 0 h 6858000"/>
              <a:gd name="connsiteX1" fmla="*/ 3015206 w 7184508"/>
              <a:gd name="connsiteY1" fmla="*/ 0 h 6858000"/>
              <a:gd name="connsiteX2" fmla="*/ 7184508 w 7184508"/>
              <a:gd name="connsiteY2" fmla="*/ 6858000 h 6858000"/>
              <a:gd name="connsiteX3" fmla="*/ 0 w 7184508"/>
              <a:gd name="connsiteY3" fmla="*/ 6858000 h 6858000"/>
              <a:gd name="connsiteX4" fmla="*/ 0 w 7184508"/>
              <a:gd name="connsiteY4" fmla="*/ 0 h 6858000"/>
              <a:gd name="connsiteX0" fmla="*/ 0 w 7184508"/>
              <a:gd name="connsiteY0" fmla="*/ 0 h 6858000"/>
              <a:gd name="connsiteX1" fmla="*/ 2959242 w 7184508"/>
              <a:gd name="connsiteY1" fmla="*/ 7815 h 6858000"/>
              <a:gd name="connsiteX2" fmla="*/ 7184508 w 7184508"/>
              <a:gd name="connsiteY2" fmla="*/ 6858000 h 6858000"/>
              <a:gd name="connsiteX3" fmla="*/ 0 w 7184508"/>
              <a:gd name="connsiteY3" fmla="*/ 6858000 h 6858000"/>
              <a:gd name="connsiteX4" fmla="*/ 0 w 718450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508" h="6858000">
                <a:moveTo>
                  <a:pt x="0" y="0"/>
                </a:moveTo>
                <a:lnTo>
                  <a:pt x="2959242" y="7815"/>
                </a:lnTo>
                <a:lnTo>
                  <a:pt x="71845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          Schoolhoofden</a:t>
            </a:r>
            <a:r>
              <a:rPr lang="nl-NL" dirty="0"/>
              <a:t>:</a:t>
            </a:r>
            <a:endParaRPr lang="en-US" dirty="0"/>
          </a:p>
          <a:p>
            <a:pPr lvl="0"/>
            <a:r>
              <a:rPr lang="nl-NL" dirty="0" smtClean="0"/>
              <a:t>          Beleid </a:t>
            </a:r>
            <a:r>
              <a:rPr lang="nl-NL" dirty="0"/>
              <a:t>en </a:t>
            </a:r>
            <a:r>
              <a:rPr lang="nl-NL" dirty="0" smtClean="0"/>
              <a:t>samenwerking</a:t>
            </a:r>
          </a:p>
          <a:p>
            <a:pPr lvl="0"/>
            <a:endParaRPr lang="nl-NL" dirty="0"/>
          </a:p>
          <a:p>
            <a:pPr lvl="0"/>
            <a:r>
              <a:rPr lang="nl-NL" dirty="0" smtClean="0"/>
              <a:t>          Docenten en onderwijs ondersteunend personeel:</a:t>
            </a:r>
            <a:endParaRPr lang="en-US" dirty="0"/>
          </a:p>
          <a:p>
            <a:r>
              <a:rPr lang="nl-NL" dirty="0"/>
              <a:t> 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nl-NL" dirty="0" smtClean="0"/>
              <a:t>Besteding van de school aan </a:t>
            </a:r>
            <a:r>
              <a:rPr lang="nl-NL" dirty="0"/>
              <a:t>belangrijke </a:t>
            </a:r>
            <a:endParaRPr lang="nl-NL" dirty="0" smtClean="0"/>
          </a:p>
          <a:p>
            <a:pPr lvl="0"/>
            <a:r>
              <a:rPr lang="nl-NL" dirty="0" smtClean="0"/>
              <a:t>          </a:t>
            </a:r>
            <a:r>
              <a:rPr lang="nl-NL" dirty="0" smtClean="0"/>
              <a:t>veiligheidsaspecten</a:t>
            </a:r>
            <a:endParaRPr lang="en-US" dirty="0"/>
          </a:p>
          <a:p>
            <a:pPr lvl="0"/>
            <a:r>
              <a:rPr lang="nl-NL" dirty="0" smtClean="0"/>
              <a:t>          Betrokkenheid </a:t>
            </a:r>
            <a:r>
              <a:rPr lang="nl-NL" dirty="0"/>
              <a:t>van </a:t>
            </a:r>
            <a:r>
              <a:rPr lang="nl-NL" dirty="0" smtClean="0"/>
              <a:t>o.a. collega’s, leidinggevenden </a:t>
            </a:r>
            <a:r>
              <a:rPr lang="nl-NL" dirty="0"/>
              <a:t>en </a:t>
            </a:r>
            <a:r>
              <a:rPr lang="nl-NL" dirty="0" smtClean="0"/>
              <a:t>personeel</a:t>
            </a:r>
            <a:endParaRPr lang="en-US" dirty="0"/>
          </a:p>
          <a:p>
            <a:pPr lvl="0"/>
            <a:r>
              <a:rPr lang="nl-NL" dirty="0" smtClean="0"/>
              <a:t>          Beleving </a:t>
            </a:r>
            <a:r>
              <a:rPr lang="nl-NL" dirty="0"/>
              <a:t>van veiligheid </a:t>
            </a:r>
            <a:r>
              <a:rPr lang="nl-NL" dirty="0" smtClean="0"/>
              <a:t>m.b.t </a:t>
            </a:r>
            <a:r>
              <a:rPr lang="nl-NL" dirty="0"/>
              <a:t>o.a. geweld, agressie, alcohol, drugs, </a:t>
            </a:r>
            <a:r>
              <a:rPr lang="nl-NL" dirty="0" err="1" smtClean="0"/>
              <a:t>etc</a:t>
            </a:r>
            <a:endParaRPr lang="nl-NL" dirty="0" smtClean="0"/>
          </a:p>
          <a:p>
            <a:pPr lvl="0"/>
            <a:endParaRPr lang="nl-NL" dirty="0"/>
          </a:p>
          <a:p>
            <a:pPr lvl="0"/>
            <a:r>
              <a:rPr lang="nl-NL" b="1" dirty="0" smtClean="0"/>
              <a:t>          </a:t>
            </a:r>
            <a:r>
              <a:rPr lang="nl-NL" dirty="0" smtClean="0"/>
              <a:t>Leerlingen:</a:t>
            </a:r>
            <a:endParaRPr lang="en-US" dirty="0"/>
          </a:p>
          <a:p>
            <a:pPr lvl="0"/>
            <a:r>
              <a:rPr lang="en-US" dirty="0" smtClean="0"/>
              <a:t> </a:t>
            </a:r>
            <a:r>
              <a:rPr lang="nl-NL" dirty="0"/>
              <a:t> </a:t>
            </a:r>
            <a:r>
              <a:rPr lang="nl-NL" dirty="0" smtClean="0"/>
              <a:t>        Ervaring </a:t>
            </a:r>
            <a:r>
              <a:rPr lang="nl-NL" dirty="0"/>
              <a:t>leerlingen </a:t>
            </a:r>
            <a:r>
              <a:rPr lang="nl-NL" dirty="0" smtClean="0"/>
              <a:t>m.b.t de </a:t>
            </a:r>
            <a:r>
              <a:rPr lang="nl-NL" dirty="0"/>
              <a:t>sociale en fysieke veiligheid op </a:t>
            </a:r>
            <a:r>
              <a:rPr lang="nl-NL" dirty="0" smtClean="0"/>
              <a:t>school</a:t>
            </a:r>
            <a:endParaRPr lang="en-US" dirty="0"/>
          </a:p>
          <a:p>
            <a:pPr lvl="0"/>
            <a:r>
              <a:rPr lang="nl-NL" dirty="0"/>
              <a:t> </a:t>
            </a:r>
            <a:r>
              <a:rPr lang="nl-NL" dirty="0" smtClean="0"/>
              <a:t>         Aantasting </a:t>
            </a:r>
            <a:r>
              <a:rPr lang="nl-NL" dirty="0"/>
              <a:t>van de sociale en fysieke veiligheid zoals </a:t>
            </a:r>
            <a:r>
              <a:rPr lang="nl-NL" dirty="0" smtClean="0"/>
              <a:t>pesten </a:t>
            </a:r>
            <a:r>
              <a:rPr lang="nl-NL" dirty="0"/>
              <a:t>inclusief pesten via </a:t>
            </a:r>
            <a:endParaRPr lang="nl-NL" dirty="0" smtClean="0"/>
          </a:p>
          <a:p>
            <a:pPr lvl="0"/>
            <a:r>
              <a:rPr lang="nl-NL" dirty="0"/>
              <a:t> </a:t>
            </a:r>
            <a:r>
              <a:rPr lang="nl-NL" dirty="0" smtClean="0"/>
              <a:t>        “</a:t>
            </a:r>
            <a:r>
              <a:rPr lang="nl-NL" dirty="0" err="1"/>
              <a:t>social</a:t>
            </a:r>
            <a:r>
              <a:rPr lang="nl-NL" dirty="0"/>
              <a:t> media”, geweld, discriminatie, agressie,  intimidatie, diefstal e.d.; </a:t>
            </a:r>
            <a:endParaRPr lang="en-US" dirty="0"/>
          </a:p>
          <a:p>
            <a:endParaRPr lang="en-US" dirty="0"/>
          </a:p>
          <a:p>
            <a:r>
              <a:rPr lang="nl-NL" dirty="0" smtClean="0"/>
              <a:t> </a:t>
            </a:r>
            <a:endParaRPr lang="en-US" dirty="0" smtClean="0"/>
          </a:p>
          <a:p>
            <a:r>
              <a:rPr lang="nl-NL" dirty="0"/>
              <a:t> 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8D7AE3-C15E-45AE-A9B3-65951E4AC9FD}"/>
              </a:ext>
            </a:extLst>
          </p:cNvPr>
          <p:cNvGrpSpPr/>
          <p:nvPr/>
        </p:nvGrpSpPr>
        <p:grpSpPr>
          <a:xfrm>
            <a:off x="325234" y="438435"/>
            <a:ext cx="1011503" cy="948577"/>
            <a:chOff x="813779" y="3558686"/>
            <a:chExt cx="1604417" cy="15369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7C5AC74-639C-4F01-B7C8-A97872F3C80C}"/>
                </a:ext>
              </a:extLst>
            </p:cNvPr>
            <p:cNvSpPr/>
            <p:nvPr/>
          </p:nvSpPr>
          <p:spPr>
            <a:xfrm>
              <a:off x="813779" y="3558686"/>
              <a:ext cx="1604417" cy="1536971"/>
            </a:xfrm>
            <a:prstGeom prst="roundRect">
              <a:avLst/>
            </a:prstGeom>
            <a:solidFill>
              <a:srgbClr val="00BD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B5CB04E4-CC73-4C5B-86AA-6BD4B05D9949}"/>
                </a:ext>
              </a:extLst>
            </p:cNvPr>
            <p:cNvSpPr txBox="1">
              <a:spLocks/>
            </p:cNvSpPr>
            <p:nvPr/>
          </p:nvSpPr>
          <p:spPr>
            <a:xfrm>
              <a:off x="1024358" y="3847895"/>
              <a:ext cx="1393837" cy="94579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en-US" altLang="ko-KR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DF1A7B1-2A9C-471E-BD15-D1665602AD24}"/>
              </a:ext>
            </a:extLst>
          </p:cNvPr>
          <p:cNvSpPr/>
          <p:nvPr/>
        </p:nvSpPr>
        <p:spPr>
          <a:xfrm>
            <a:off x="1471715" y="438435"/>
            <a:ext cx="2514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Onderzoeks-vragen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BCF812-C588-4663-85CE-4B8D0F2F6545}"/>
              </a:ext>
            </a:extLst>
          </p:cNvPr>
          <p:cNvSpPr txBox="1">
            <a:spLocks/>
          </p:cNvSpPr>
          <p:nvPr/>
        </p:nvSpPr>
        <p:spPr>
          <a:xfrm>
            <a:off x="325234" y="2192629"/>
            <a:ext cx="5177589" cy="2722929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BCF812-C588-4663-85CE-4B8D0F2F6545}"/>
              </a:ext>
            </a:extLst>
          </p:cNvPr>
          <p:cNvSpPr txBox="1">
            <a:spLocks/>
          </p:cNvSpPr>
          <p:nvPr/>
        </p:nvSpPr>
        <p:spPr>
          <a:xfrm>
            <a:off x="325234" y="4493623"/>
            <a:ext cx="10515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06" y="369248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165138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C91EF0-822B-47E5-B183-E6BD9FA10AB4}"/>
              </a:ext>
            </a:extLst>
          </p:cNvPr>
          <p:cNvGrpSpPr/>
          <p:nvPr/>
        </p:nvGrpSpPr>
        <p:grpSpPr>
          <a:xfrm>
            <a:off x="4659698" y="-224444"/>
            <a:ext cx="7532302" cy="7165427"/>
            <a:chOff x="5207975" y="2573079"/>
            <a:chExt cx="6983876" cy="17118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00850B-C87D-4696-954D-616E0B1BEB7A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E8BD6-8083-4ED3-B754-E6ED0D8DA9A6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8547AA5-066D-4AB5-A3B4-A92A8CA5337D}"/>
              </a:ext>
            </a:extLst>
          </p:cNvPr>
          <p:cNvSpPr/>
          <p:nvPr/>
        </p:nvSpPr>
        <p:spPr>
          <a:xfrm>
            <a:off x="4949862" y="223736"/>
            <a:ext cx="6675941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3">
              <a:tabLst>
                <a:tab pos="803275" algn="l"/>
              </a:tabLst>
            </a:pPr>
            <a:r>
              <a:rPr lang="nl-NL" b="1" dirty="0" smtClean="0">
                <a:solidFill>
                  <a:schemeClr val="bg1"/>
                </a:solidFill>
              </a:rPr>
              <a:t>              </a:t>
            </a:r>
          </a:p>
          <a:p>
            <a:pPr marL="803275" lvl="3">
              <a:tabLst>
                <a:tab pos="803275" algn="l"/>
              </a:tabLst>
            </a:pP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            </a:t>
            </a:r>
            <a:r>
              <a:rPr lang="nl-NL" b="1" dirty="0" smtClean="0"/>
              <a:t>Opzet survey</a:t>
            </a:r>
          </a:p>
          <a:p>
            <a:pPr marL="803275" lvl="3">
              <a:tabLst>
                <a:tab pos="803275" algn="l"/>
              </a:tabLst>
            </a:pPr>
            <a:endParaRPr lang="nl-NL" b="1" dirty="0"/>
          </a:p>
          <a:p>
            <a:pPr marL="803275" lvl="3">
              <a:tabLst>
                <a:tab pos="803275" algn="l"/>
              </a:tabLst>
            </a:pPr>
            <a:r>
              <a:rPr lang="en-US" dirty="0" smtClean="0"/>
              <a:t>              Conform </a:t>
            </a:r>
            <a:r>
              <a:rPr lang="en-US" dirty="0" err="1" smtClean="0"/>
              <a:t>onderzoeksvragen</a:t>
            </a:r>
            <a:endParaRPr lang="en-US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                        </a:t>
            </a:r>
            <a:r>
              <a:rPr lang="nl-NL" dirty="0" smtClean="0"/>
              <a:t>   </a:t>
            </a:r>
            <a:r>
              <a:rPr lang="nl-NL" b="1" dirty="0" smtClean="0"/>
              <a:t>Resultaten</a:t>
            </a:r>
            <a:endParaRPr lang="nl-NL" b="1" dirty="0" smtClean="0"/>
          </a:p>
          <a:p>
            <a:endParaRPr lang="nl-NL" b="1" dirty="0" smtClean="0"/>
          </a:p>
          <a:p>
            <a:r>
              <a:rPr lang="nl-NL" dirty="0"/>
              <a:t> </a:t>
            </a:r>
            <a:r>
              <a:rPr lang="nl-NL" dirty="0" smtClean="0"/>
              <a:t>                          Iedere </a:t>
            </a:r>
            <a:r>
              <a:rPr lang="nl-NL" dirty="0"/>
              <a:t>vraag afzonderlijk per </a:t>
            </a:r>
            <a:r>
              <a:rPr lang="nl-NL" dirty="0" smtClean="0"/>
              <a:t>            </a:t>
            </a:r>
          </a:p>
          <a:p>
            <a:r>
              <a:rPr lang="nl-NL" dirty="0"/>
              <a:t> </a:t>
            </a:r>
            <a:r>
              <a:rPr lang="nl-NL" dirty="0" smtClean="0"/>
              <a:t>                          survey </a:t>
            </a:r>
            <a:r>
              <a:rPr lang="nl-NL" dirty="0"/>
              <a:t>zal weergegeven worden conform </a:t>
            </a:r>
            <a:r>
              <a:rPr lang="nl-NL" dirty="0" smtClean="0"/>
              <a:t>de</a:t>
            </a:r>
          </a:p>
          <a:p>
            <a:r>
              <a:rPr lang="nl-NL" dirty="0"/>
              <a:t> </a:t>
            </a:r>
            <a:r>
              <a:rPr lang="nl-NL" dirty="0" smtClean="0"/>
              <a:t>                          opzet </a:t>
            </a:r>
            <a:r>
              <a:rPr lang="nl-NL" dirty="0"/>
              <a:t>van de survey.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en-US" dirty="0"/>
          </a:p>
          <a:p>
            <a:r>
              <a:rPr lang="nl-NL" dirty="0"/>
              <a:t> </a:t>
            </a:r>
            <a:endParaRPr lang="en-US" dirty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dirty="0"/>
          </a:p>
          <a:p>
            <a:r>
              <a:rPr lang="nl-NL" b="1" dirty="0">
                <a:solidFill>
                  <a:schemeClr val="bg1"/>
                </a:solidFill>
              </a:rPr>
              <a:t>	</a:t>
            </a:r>
            <a:endParaRPr lang="nl-NL" b="1" dirty="0"/>
          </a:p>
          <a:p>
            <a:endParaRPr lang="nl-NL" sz="1600" b="1" dirty="0" smtClean="0"/>
          </a:p>
          <a:p>
            <a:endParaRPr lang="nl-NL" sz="1600" b="1" dirty="0" smtClean="0"/>
          </a:p>
          <a:p>
            <a:endParaRPr lang="en-US" dirty="0"/>
          </a:p>
          <a:p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AADC77-7039-4299-945C-094FA8C2C229}"/>
              </a:ext>
            </a:extLst>
          </p:cNvPr>
          <p:cNvGrpSpPr/>
          <p:nvPr/>
        </p:nvGrpSpPr>
        <p:grpSpPr>
          <a:xfrm>
            <a:off x="4841328" y="2156557"/>
            <a:ext cx="2082549" cy="1571105"/>
            <a:chOff x="1024357" y="1569229"/>
            <a:chExt cx="2339201" cy="153697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A49F846-FFDE-4687-B17B-438EDFCF22CF}"/>
                </a:ext>
              </a:extLst>
            </p:cNvPr>
            <p:cNvSpPr/>
            <p:nvPr/>
          </p:nvSpPr>
          <p:spPr>
            <a:xfrm>
              <a:off x="1283441" y="1569229"/>
              <a:ext cx="1687955" cy="1536971"/>
            </a:xfrm>
            <a:prstGeom prst="round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 Placeholder 22">
              <a:extLst>
                <a:ext uri="{FF2B5EF4-FFF2-40B4-BE49-F238E27FC236}">
                  <a16:creationId xmlns:a16="http://schemas.microsoft.com/office/drawing/2014/main" id="{C308E0C7-2AF5-4B92-B77F-2396E0F1F3CC}"/>
                </a:ext>
              </a:extLst>
            </p:cNvPr>
            <p:cNvSpPr txBox="1">
              <a:spLocks/>
            </p:cNvSpPr>
            <p:nvPr/>
          </p:nvSpPr>
          <p:spPr>
            <a:xfrm>
              <a:off x="1024357" y="1844713"/>
              <a:ext cx="2339201" cy="108157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21F0E-B885-41CA-B30B-EEBE008E7D26}"/>
              </a:ext>
            </a:extLst>
          </p:cNvPr>
          <p:cNvGrpSpPr/>
          <p:nvPr/>
        </p:nvGrpSpPr>
        <p:grpSpPr>
          <a:xfrm>
            <a:off x="5071986" y="223736"/>
            <a:ext cx="1485448" cy="1804569"/>
            <a:chOff x="-4519236" y="2544162"/>
            <a:chExt cx="1604418" cy="19732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A5FFD3-7734-436B-B1EF-C607A020E3ED}"/>
                </a:ext>
              </a:extLst>
            </p:cNvPr>
            <p:cNvSpPr/>
            <p:nvPr/>
          </p:nvSpPr>
          <p:spPr>
            <a:xfrm>
              <a:off x="-4519236" y="2783823"/>
              <a:ext cx="1604417" cy="1536971"/>
            </a:xfrm>
            <a:prstGeom prst="round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 Placeholder 22">
              <a:extLst>
                <a:ext uri="{FF2B5EF4-FFF2-40B4-BE49-F238E27FC236}">
                  <a16:creationId xmlns:a16="http://schemas.microsoft.com/office/drawing/2014/main" id="{5690A54E-EDBF-43BE-BD33-4F4CCAFD94C3}"/>
                </a:ext>
              </a:extLst>
            </p:cNvPr>
            <p:cNvSpPr txBox="1">
              <a:spLocks/>
            </p:cNvSpPr>
            <p:nvPr/>
          </p:nvSpPr>
          <p:spPr>
            <a:xfrm>
              <a:off x="-4367922" y="2544162"/>
              <a:ext cx="1453104" cy="197328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85" y="5703282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3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C91EF0-822B-47E5-B183-E6BD9FA10AB4}"/>
              </a:ext>
            </a:extLst>
          </p:cNvPr>
          <p:cNvGrpSpPr/>
          <p:nvPr/>
        </p:nvGrpSpPr>
        <p:grpSpPr>
          <a:xfrm>
            <a:off x="4493443" y="96671"/>
            <a:ext cx="7532302" cy="6761329"/>
            <a:chOff x="5207975" y="2573079"/>
            <a:chExt cx="6983876" cy="17118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00850B-C87D-4696-954D-616E0B1BEB7A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6E8BD6-8083-4ED3-B754-E6ED0D8DA9A6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655126" y="764771"/>
            <a:ext cx="74482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 smtClean="0"/>
              <a:t>                   Conclusies</a:t>
            </a:r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Doel </a:t>
            </a:r>
            <a:r>
              <a:rPr lang="nl-NL" sz="2400" dirty="0"/>
              <a:t>onderzoek → onderzoeksvragen → opzet survey </a:t>
            </a:r>
            <a:r>
              <a:rPr lang="nl-NL" sz="2400" dirty="0" smtClean="0"/>
              <a:t>resultaten </a:t>
            </a:r>
            <a:r>
              <a:rPr lang="nl-NL" sz="2400" dirty="0"/>
              <a:t>→ conclusies op basis van link onderzoeksvragen en resultaten.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nl-NL" sz="2400" dirty="0"/>
              <a:t>Deze conclusies zullen met name gebruikt worden in het plan als activiteiten en deze activiteiten zullen dan ook uitgewerkt worden</a:t>
            </a:r>
            <a:endParaRPr lang="en-US" sz="2400" dirty="0"/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AA49F846-FFDE-4687-B17B-438EDFCF22CF}"/>
              </a:ext>
            </a:extLst>
          </p:cNvPr>
          <p:cNvSpPr/>
          <p:nvPr/>
        </p:nvSpPr>
        <p:spPr>
          <a:xfrm>
            <a:off x="4836595" y="569422"/>
            <a:ext cx="1502756" cy="1571105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49F846-FFDE-4687-B17B-438EDFCF22CF}"/>
              </a:ext>
            </a:extLst>
          </p:cNvPr>
          <p:cNvSpPr/>
          <p:nvPr/>
        </p:nvSpPr>
        <p:spPr>
          <a:xfrm>
            <a:off x="4836595" y="569421"/>
            <a:ext cx="1502756" cy="1571105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308E0C7-2AF5-4B92-B77F-2396E0F1F3CC}"/>
              </a:ext>
            </a:extLst>
          </p:cNvPr>
          <p:cNvSpPr txBox="1">
            <a:spLocks/>
          </p:cNvSpPr>
          <p:nvPr/>
        </p:nvSpPr>
        <p:spPr>
          <a:xfrm>
            <a:off x="4389120" y="-872836"/>
            <a:ext cx="2534757" cy="46717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85" y="5703282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C91EF0-822B-47E5-B183-E6BD9FA10AB4}"/>
              </a:ext>
            </a:extLst>
          </p:cNvPr>
          <p:cNvGrpSpPr/>
          <p:nvPr/>
        </p:nvGrpSpPr>
        <p:grpSpPr>
          <a:xfrm>
            <a:off x="4493443" y="96671"/>
            <a:ext cx="7532302" cy="6761329"/>
            <a:chOff x="5207975" y="2573079"/>
            <a:chExt cx="6983876" cy="17118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00850B-C87D-4696-954D-616E0B1BEB7A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E8BD6-8083-4ED3-B754-E6ED0D8DA9A6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55126" y="764771"/>
            <a:ext cx="744820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 smtClean="0"/>
              <a:t>                   </a:t>
            </a:r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800" dirty="0" smtClean="0"/>
              <a:t>Onderzoek + kennis stakeholders + prioritering </a:t>
            </a:r>
            <a:r>
              <a:rPr lang="nl-NL" sz="2800" dirty="0"/>
              <a:t>plannen stakeholders → Nationaal Beleid Veilige School </a:t>
            </a:r>
            <a:r>
              <a:rPr lang="nl-NL" sz="2800" dirty="0" smtClean="0"/>
              <a:t>→ PEN </a:t>
            </a:r>
            <a:r>
              <a:rPr lang="nl-NL" sz="2800" dirty="0"/>
              <a:t>2030 Bevordering kwaliteit </a:t>
            </a:r>
            <a:r>
              <a:rPr lang="nl-NL" sz="2800" dirty="0" smtClean="0"/>
              <a:t>onderwijs → </a:t>
            </a:r>
            <a:r>
              <a:rPr lang="nl-NL" sz="2800" dirty="0"/>
              <a:t>SGD goal 4 </a:t>
            </a:r>
            <a:r>
              <a:rPr lang="nl-NL" sz="2800" dirty="0" err="1" smtClean="0"/>
              <a:t>Quality</a:t>
            </a:r>
            <a:r>
              <a:rPr lang="nl-NL" sz="2800" dirty="0" smtClean="0"/>
              <a:t> </a:t>
            </a:r>
            <a:r>
              <a:rPr lang="nl-NL" sz="2800" dirty="0"/>
              <a:t>of </a:t>
            </a:r>
            <a:r>
              <a:rPr lang="nl-NL" sz="2800" dirty="0" err="1"/>
              <a:t>Education</a:t>
            </a:r>
            <a:r>
              <a:rPr lang="nl-NL" sz="2800" dirty="0"/>
              <a:t> </a:t>
            </a:r>
            <a:endParaRPr lang="en-US" sz="2800" dirty="0" smtClean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EA115-959B-46FA-AD50-04A0B92E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2" y="5254395"/>
            <a:ext cx="2729334" cy="11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4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24559</TotalTime>
  <Words>334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Chantal Ecury</cp:lastModifiedBy>
  <cp:revision>187</cp:revision>
  <cp:lastPrinted>2019-10-25T11:44:56Z</cp:lastPrinted>
  <dcterms:created xsi:type="dcterms:W3CDTF">2018-04-24T17:14:44Z</dcterms:created>
  <dcterms:modified xsi:type="dcterms:W3CDTF">2019-10-28T13:53:22Z</dcterms:modified>
</cp:coreProperties>
</file>